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4"/>
  </p:notesMasterIdLst>
  <p:sldIdLst>
    <p:sldId id="292" r:id="rId2"/>
    <p:sldId id="284" r:id="rId3"/>
    <p:sldId id="285" r:id="rId4"/>
    <p:sldId id="290" r:id="rId5"/>
    <p:sldId id="283" r:id="rId6"/>
    <p:sldId id="291" r:id="rId7"/>
    <p:sldId id="294" r:id="rId8"/>
    <p:sldId id="279" r:id="rId9"/>
    <p:sldId id="295" r:id="rId10"/>
    <p:sldId id="297" r:id="rId11"/>
    <p:sldId id="298" r:id="rId12"/>
    <p:sldId id="29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p:cViewPr varScale="1">
        <p:scale>
          <a:sx n="83" d="100"/>
          <a:sy n="83" d="100"/>
        </p:scale>
        <p:origin x="1469"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062721-BF39-4F22-8236-BB8E44250E6D}" type="datetimeFigureOut">
              <a:rPr lang="en-GB" smtClean="0"/>
              <a:t>23/03/2020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30FC35-1118-47F0-86AE-C58993EDB8CD}" type="slidenum">
              <a:rPr lang="en-GB" smtClean="0"/>
              <a:t>‹#›</a:t>
            </a:fld>
            <a:endParaRPr lang="en-GB"/>
          </a:p>
        </p:txBody>
      </p:sp>
    </p:spTree>
    <p:extLst>
      <p:ext uri="{BB962C8B-B14F-4D97-AF65-F5344CB8AC3E}">
        <p14:creationId xmlns:p14="http://schemas.microsoft.com/office/powerpoint/2010/main" val="108193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30FC35-1118-47F0-86AE-C58993EDB8CD}" type="slidenum">
              <a:rPr lang="en-GB" smtClean="0"/>
              <a:t>1</a:t>
            </a:fld>
            <a:endParaRPr lang="en-GB"/>
          </a:p>
        </p:txBody>
      </p:sp>
    </p:spTree>
    <p:extLst>
      <p:ext uri="{BB962C8B-B14F-4D97-AF65-F5344CB8AC3E}">
        <p14:creationId xmlns:p14="http://schemas.microsoft.com/office/powerpoint/2010/main" val="3645893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0D25CDE0-AB41-4D3E-BD06-C685860ACB2A}" type="datetimeFigureOut">
              <a:rPr lang="en-GB" smtClean="0"/>
              <a:pPr>
                <a:defRPr/>
              </a:pPr>
              <a:t>23/03/2020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5A3371B-1DE2-4CDF-BF4C-4C7666C955E3}" type="slidenum">
              <a:rPr lang="en-GB" altLang="en-US" smtClean="0"/>
              <a:pPr/>
              <a:t>‹#›</a:t>
            </a:fld>
            <a:endParaRPr lang="en-GB" altLang="en-US"/>
          </a:p>
        </p:txBody>
      </p:sp>
    </p:spTree>
    <p:extLst>
      <p:ext uri="{BB962C8B-B14F-4D97-AF65-F5344CB8AC3E}">
        <p14:creationId xmlns:p14="http://schemas.microsoft.com/office/powerpoint/2010/main" val="1982934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B9E45382-802B-4506-B7BB-3EE967D7540E}" type="datetimeFigureOut">
              <a:rPr lang="en-GB" smtClean="0"/>
              <a:pPr>
                <a:defRPr/>
              </a:pPr>
              <a:t>23/03/2020</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E94BEA60-4940-41B9-85BB-44790D6F9DDC}" type="slidenum">
              <a:rPr lang="en-GB" altLang="en-US" smtClean="0"/>
              <a:pPr/>
              <a:t>‹#›</a:t>
            </a:fld>
            <a:endParaRPr lang="en-GB" altLang="en-US"/>
          </a:p>
        </p:txBody>
      </p:sp>
    </p:spTree>
    <p:extLst>
      <p:ext uri="{BB962C8B-B14F-4D97-AF65-F5344CB8AC3E}">
        <p14:creationId xmlns:p14="http://schemas.microsoft.com/office/powerpoint/2010/main" val="369139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B9E45382-802B-4506-B7BB-3EE967D7540E}" type="datetimeFigureOut">
              <a:rPr lang="en-GB" smtClean="0"/>
              <a:pPr>
                <a:defRPr/>
              </a:pPr>
              <a:t>23/03/2020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E94BEA60-4940-41B9-85BB-44790D6F9DDC}" type="slidenum">
              <a:rPr lang="en-GB" altLang="en-US" smtClean="0"/>
              <a:pPr/>
              <a:t>‹#›</a:t>
            </a:fld>
            <a:endParaRPr lang="en-GB" altLang="en-US"/>
          </a:p>
        </p:txBody>
      </p:sp>
    </p:spTree>
    <p:extLst>
      <p:ext uri="{BB962C8B-B14F-4D97-AF65-F5344CB8AC3E}">
        <p14:creationId xmlns:p14="http://schemas.microsoft.com/office/powerpoint/2010/main" val="1869097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B9E45382-802B-4506-B7BB-3EE967D7540E}" type="datetimeFigureOut">
              <a:rPr lang="en-GB" smtClean="0"/>
              <a:pPr>
                <a:defRPr/>
              </a:pPr>
              <a:t>23/03/2020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E94BEA60-4940-41B9-85BB-44790D6F9DDC}" type="slidenum">
              <a:rPr lang="en-GB" altLang="en-US" smtClean="0"/>
              <a:pPr/>
              <a:t>‹#›</a:t>
            </a:fld>
            <a:endParaRPr lang="en-GB" alt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545900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B9E45382-802B-4506-B7BB-3EE967D7540E}" type="datetimeFigureOut">
              <a:rPr lang="en-GB" smtClean="0"/>
              <a:pPr>
                <a:defRPr/>
              </a:pPr>
              <a:t>23/03/2020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E94BEA60-4940-41B9-85BB-44790D6F9DDC}" type="slidenum">
              <a:rPr lang="en-GB" altLang="en-US" smtClean="0"/>
              <a:pPr/>
              <a:t>‹#›</a:t>
            </a:fld>
            <a:endParaRPr lang="en-GB" altLang="en-US"/>
          </a:p>
        </p:txBody>
      </p:sp>
    </p:spTree>
    <p:extLst>
      <p:ext uri="{BB962C8B-B14F-4D97-AF65-F5344CB8AC3E}">
        <p14:creationId xmlns:p14="http://schemas.microsoft.com/office/powerpoint/2010/main" val="2224643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B9E45382-802B-4506-B7BB-3EE967D7540E}" type="datetimeFigureOut">
              <a:rPr lang="en-GB" smtClean="0"/>
              <a:pPr>
                <a:defRPr/>
              </a:pPr>
              <a:t>23/03/2020</a:t>
            </a:fld>
            <a:endParaRPr lang="en-GB"/>
          </a:p>
        </p:txBody>
      </p:sp>
      <p:sp>
        <p:nvSpPr>
          <p:cNvPr id="4"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E94BEA60-4940-41B9-85BB-44790D6F9DDC}" type="slidenum">
              <a:rPr lang="en-GB" altLang="en-US" smtClean="0"/>
              <a:pPr/>
              <a:t>‹#›</a:t>
            </a:fld>
            <a:endParaRPr lang="en-GB" altLang="en-US"/>
          </a:p>
        </p:txBody>
      </p:sp>
    </p:spTree>
    <p:extLst>
      <p:ext uri="{BB962C8B-B14F-4D97-AF65-F5344CB8AC3E}">
        <p14:creationId xmlns:p14="http://schemas.microsoft.com/office/powerpoint/2010/main" val="343941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B9E45382-802B-4506-B7BB-3EE967D7540E}" type="datetimeFigureOut">
              <a:rPr lang="en-GB" smtClean="0"/>
              <a:pPr>
                <a:defRPr/>
              </a:pPr>
              <a:t>23/03/2020</a:t>
            </a:fld>
            <a:endParaRPr lang="en-GB"/>
          </a:p>
        </p:txBody>
      </p:sp>
      <p:sp>
        <p:nvSpPr>
          <p:cNvPr id="4"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E94BEA60-4940-41B9-85BB-44790D6F9DDC}" type="slidenum">
              <a:rPr lang="en-GB" altLang="en-US" smtClean="0"/>
              <a:pPr/>
              <a:t>‹#›</a:t>
            </a:fld>
            <a:endParaRPr lang="en-GB" altLang="en-US"/>
          </a:p>
        </p:txBody>
      </p:sp>
    </p:spTree>
    <p:extLst>
      <p:ext uri="{BB962C8B-B14F-4D97-AF65-F5344CB8AC3E}">
        <p14:creationId xmlns:p14="http://schemas.microsoft.com/office/powerpoint/2010/main" val="4168990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92F2E49D-E41D-4218-A7E5-5B911D7124C9}" type="datetimeFigureOut">
              <a:rPr lang="en-GB" smtClean="0"/>
              <a:pPr>
                <a:defRPr/>
              </a:pPr>
              <a:t>23/03/2020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70B09F1B-ADC0-44F1-8686-5BBFBFF98DC5}" type="slidenum">
              <a:rPr lang="en-GB" altLang="en-US" smtClean="0"/>
              <a:pPr/>
              <a:t>‹#›</a:t>
            </a:fld>
            <a:endParaRPr lang="en-GB" altLang="en-US"/>
          </a:p>
        </p:txBody>
      </p:sp>
    </p:spTree>
    <p:extLst>
      <p:ext uri="{BB962C8B-B14F-4D97-AF65-F5344CB8AC3E}">
        <p14:creationId xmlns:p14="http://schemas.microsoft.com/office/powerpoint/2010/main" val="3041588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6438763-FF3C-4A7E-91FE-E274B17E770D}" type="datetimeFigureOut">
              <a:rPr lang="en-GB" smtClean="0"/>
              <a:pPr>
                <a:defRPr/>
              </a:pPr>
              <a:t>23/03/2020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CDF58626-5B02-4DFF-B4AA-0C08A4CBD349}" type="slidenum">
              <a:rPr lang="en-GB" altLang="en-US" smtClean="0"/>
              <a:pPr/>
              <a:t>‹#›</a:t>
            </a:fld>
            <a:endParaRPr lang="en-GB" altLang="en-US"/>
          </a:p>
        </p:txBody>
      </p:sp>
    </p:spTree>
    <p:extLst>
      <p:ext uri="{BB962C8B-B14F-4D97-AF65-F5344CB8AC3E}">
        <p14:creationId xmlns:p14="http://schemas.microsoft.com/office/powerpoint/2010/main" val="619031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376654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pPr>
              <a:defRPr/>
            </a:pPr>
            <a:fld id="{245EF03D-6C5A-42D5-AC99-843EA4074C97}" type="datetimeFigureOut">
              <a:rPr lang="en-GB" smtClean="0"/>
              <a:pPr>
                <a:defRPr/>
              </a:pPr>
              <a:t>23/03/2020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8DA860E3-DB82-4B86-8E57-0B9CBB029096}" type="slidenum">
              <a:rPr lang="en-GB" altLang="en-US" smtClean="0"/>
              <a:pPr/>
              <a:t>‹#›</a:t>
            </a:fld>
            <a:endParaRPr lang="en-GB" altLang="en-US"/>
          </a:p>
        </p:txBody>
      </p:sp>
    </p:spTree>
    <p:extLst>
      <p:ext uri="{BB962C8B-B14F-4D97-AF65-F5344CB8AC3E}">
        <p14:creationId xmlns:p14="http://schemas.microsoft.com/office/powerpoint/2010/main" val="2992714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79772F08-F9BE-40D8-AC00-1E7AB07C3862}" type="datetimeFigureOut">
              <a:rPr lang="en-GB" smtClean="0"/>
              <a:pPr>
                <a:defRPr/>
              </a:pPr>
              <a:t>23/03/2020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24E55F55-8CF6-4BDD-B37A-D5E02392BD0F}" type="slidenum">
              <a:rPr lang="en-GB" altLang="en-US" smtClean="0"/>
              <a:pPr/>
              <a:t>‹#›</a:t>
            </a:fld>
            <a:endParaRPr lang="en-GB" altLang="en-US"/>
          </a:p>
        </p:txBody>
      </p:sp>
    </p:spTree>
    <p:extLst>
      <p:ext uri="{BB962C8B-B14F-4D97-AF65-F5344CB8AC3E}">
        <p14:creationId xmlns:p14="http://schemas.microsoft.com/office/powerpoint/2010/main" val="3624947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52A1BD68-BA10-415E-A31D-A9883741EA71}" type="datetimeFigureOut">
              <a:rPr lang="en-GB" smtClean="0"/>
              <a:pPr>
                <a:defRPr/>
              </a:pPr>
              <a:t>23/03/2020</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D5C31C9E-15E7-4DE7-8A97-EACAECCCBABA}" type="slidenum">
              <a:rPr lang="en-GB" altLang="en-US" smtClean="0"/>
              <a:pPr/>
              <a:t>‹#›</a:t>
            </a:fld>
            <a:endParaRPr lang="en-GB" altLang="en-US"/>
          </a:p>
        </p:txBody>
      </p:sp>
    </p:spTree>
    <p:extLst>
      <p:ext uri="{BB962C8B-B14F-4D97-AF65-F5344CB8AC3E}">
        <p14:creationId xmlns:p14="http://schemas.microsoft.com/office/powerpoint/2010/main" val="1434175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19CF36E4-83E3-41D8-81F9-1192E6A3EEE5}" type="datetimeFigureOut">
              <a:rPr lang="en-GB" smtClean="0"/>
              <a:pPr>
                <a:defRPr/>
              </a:pPr>
              <a:t>23/03/2020</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43E3F994-7F69-4C13-979B-38E6A5F01977}" type="slidenum">
              <a:rPr lang="en-GB" altLang="en-US" smtClean="0"/>
              <a:pPr/>
              <a:t>‹#›</a:t>
            </a:fld>
            <a:endParaRPr lang="en-GB" altLang="en-US"/>
          </a:p>
        </p:txBody>
      </p:sp>
    </p:spTree>
    <p:extLst>
      <p:ext uri="{BB962C8B-B14F-4D97-AF65-F5344CB8AC3E}">
        <p14:creationId xmlns:p14="http://schemas.microsoft.com/office/powerpoint/2010/main" val="2542008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pPr>
              <a:defRPr/>
            </a:pPr>
            <a:fld id="{3FA1DD75-DCAA-48FC-80AD-29F201266D54}" type="datetimeFigureOut">
              <a:rPr lang="en-GB" smtClean="0"/>
              <a:pPr>
                <a:defRPr/>
              </a:pPr>
              <a:t>23/03/2020</a:t>
            </a:fld>
            <a:endParaRPr lang="en-GB"/>
          </a:p>
        </p:txBody>
      </p:sp>
      <p:sp>
        <p:nvSpPr>
          <p:cNvPr id="5" name="Footer Placeholder 3"/>
          <p:cNvSpPr>
            <a:spLocks noGrp="1"/>
          </p:cNvSpPr>
          <p:nvPr>
            <p:ph type="ftr" sz="quarter" idx="11"/>
          </p:nvPr>
        </p:nvSpPr>
        <p:spPr/>
        <p:txBody>
          <a:bodyPr/>
          <a:lstStyle/>
          <a:p>
            <a:pPr>
              <a:defRPr/>
            </a:pPr>
            <a:endParaRPr lang="en-GB"/>
          </a:p>
        </p:txBody>
      </p:sp>
      <p:sp>
        <p:nvSpPr>
          <p:cNvPr id="6" name="Slide Number Placeholder 4"/>
          <p:cNvSpPr>
            <a:spLocks noGrp="1"/>
          </p:cNvSpPr>
          <p:nvPr>
            <p:ph type="sldNum" sz="quarter" idx="12"/>
          </p:nvPr>
        </p:nvSpPr>
        <p:spPr/>
        <p:txBody>
          <a:bodyPr/>
          <a:lstStyle/>
          <a:p>
            <a:fld id="{EE50B141-C2C7-446D-9805-DCFBF0208409}" type="slidenum">
              <a:rPr lang="en-GB" altLang="en-US" smtClean="0"/>
              <a:pPr/>
              <a:t>‹#›</a:t>
            </a:fld>
            <a:endParaRPr lang="en-GB" altLang="en-US"/>
          </a:p>
        </p:txBody>
      </p:sp>
    </p:spTree>
    <p:extLst>
      <p:ext uri="{BB962C8B-B14F-4D97-AF65-F5344CB8AC3E}">
        <p14:creationId xmlns:p14="http://schemas.microsoft.com/office/powerpoint/2010/main" val="2024332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644BF7F2-28C6-47CB-8222-FFD9BC98D91F}" type="datetimeFigureOut">
              <a:rPr lang="en-GB" smtClean="0"/>
              <a:pPr>
                <a:defRPr/>
              </a:pPr>
              <a:t>23/03/2020</a:t>
            </a:fld>
            <a:endParaRPr lang="en-GB"/>
          </a:p>
        </p:txBody>
      </p:sp>
      <p:sp>
        <p:nvSpPr>
          <p:cNvPr id="5" name="Footer Placeholder 2"/>
          <p:cNvSpPr>
            <a:spLocks noGrp="1"/>
          </p:cNvSpPr>
          <p:nvPr>
            <p:ph type="ftr" sz="quarter" idx="11"/>
          </p:nvPr>
        </p:nvSpPr>
        <p:spPr/>
        <p:txBody>
          <a:bodyPr/>
          <a:lstStyle/>
          <a:p>
            <a:pPr>
              <a:defRPr/>
            </a:pPr>
            <a:endParaRPr lang="en-GB"/>
          </a:p>
        </p:txBody>
      </p:sp>
      <p:sp>
        <p:nvSpPr>
          <p:cNvPr id="6" name="Slide Number Placeholder 3"/>
          <p:cNvSpPr>
            <a:spLocks noGrp="1"/>
          </p:cNvSpPr>
          <p:nvPr>
            <p:ph type="sldNum" sz="quarter" idx="12"/>
          </p:nvPr>
        </p:nvSpPr>
        <p:spPr/>
        <p:txBody>
          <a:bodyPr/>
          <a:lstStyle/>
          <a:p>
            <a:fld id="{4E350759-089E-4749-A9BF-3D269C2A709B}" type="slidenum">
              <a:rPr lang="en-GB" altLang="en-US" smtClean="0"/>
              <a:pPr/>
              <a:t>‹#›</a:t>
            </a:fld>
            <a:endParaRPr lang="en-GB" altLang="en-US"/>
          </a:p>
        </p:txBody>
      </p:sp>
    </p:spTree>
    <p:extLst>
      <p:ext uri="{BB962C8B-B14F-4D97-AF65-F5344CB8AC3E}">
        <p14:creationId xmlns:p14="http://schemas.microsoft.com/office/powerpoint/2010/main" val="2329885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pPr>
              <a:defRPr/>
            </a:pPr>
            <a:fld id="{8C1B6D03-0E68-4EBF-B260-D8DCE6137EB6}" type="datetimeFigureOut">
              <a:rPr lang="en-GB" smtClean="0"/>
              <a:pPr>
                <a:defRPr/>
              </a:pPr>
              <a:t>23/03/2020</a:t>
            </a:fld>
            <a:endParaRPr lang="en-GB"/>
          </a:p>
        </p:txBody>
      </p:sp>
      <p:sp>
        <p:nvSpPr>
          <p:cNvPr id="5" name="Footer Placeholder 5"/>
          <p:cNvSpPr>
            <a:spLocks noGrp="1"/>
          </p:cNvSpPr>
          <p:nvPr>
            <p:ph type="ftr" sz="quarter" idx="11"/>
          </p:nvPr>
        </p:nvSpPr>
        <p:spPr/>
        <p:txBody>
          <a:bodyPr/>
          <a:lstStyle/>
          <a:p>
            <a:pPr>
              <a:defRPr/>
            </a:pPr>
            <a:endParaRPr lang="en-GB"/>
          </a:p>
        </p:txBody>
      </p:sp>
      <p:sp>
        <p:nvSpPr>
          <p:cNvPr id="6" name="Slide Number Placeholder 6"/>
          <p:cNvSpPr>
            <a:spLocks noGrp="1"/>
          </p:cNvSpPr>
          <p:nvPr>
            <p:ph type="sldNum" sz="quarter" idx="12"/>
          </p:nvPr>
        </p:nvSpPr>
        <p:spPr/>
        <p:txBody>
          <a:bodyPr/>
          <a:lstStyle/>
          <a:p>
            <a:fld id="{1DDDD65D-C878-425F-83F3-AC279583F85E}" type="slidenum">
              <a:rPr lang="en-GB" altLang="en-US" smtClean="0"/>
              <a:pPr/>
              <a:t>‹#›</a:t>
            </a:fld>
            <a:endParaRPr lang="en-GB" altLang="en-US"/>
          </a:p>
        </p:txBody>
      </p:sp>
    </p:spTree>
    <p:extLst>
      <p:ext uri="{BB962C8B-B14F-4D97-AF65-F5344CB8AC3E}">
        <p14:creationId xmlns:p14="http://schemas.microsoft.com/office/powerpoint/2010/main" val="199755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33C48878-3B81-4638-ADE3-DA977B46688E}" type="datetimeFigureOut">
              <a:rPr lang="en-GB" smtClean="0"/>
              <a:pPr>
                <a:defRPr/>
              </a:pPr>
              <a:t>23/03/2020</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319034FB-60D4-47BB-9BB1-D1E5065BF64E}" type="slidenum">
              <a:rPr lang="en-GB" altLang="en-US" smtClean="0"/>
              <a:pPr/>
              <a:t>‹#›</a:t>
            </a:fld>
            <a:endParaRPr lang="en-GB" altLang="en-US"/>
          </a:p>
        </p:txBody>
      </p:sp>
    </p:spTree>
    <p:extLst>
      <p:ext uri="{BB962C8B-B14F-4D97-AF65-F5344CB8AC3E}">
        <p14:creationId xmlns:p14="http://schemas.microsoft.com/office/powerpoint/2010/main" val="155241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B9E45382-802B-4506-B7BB-3EE967D7540E}" type="datetimeFigureOut">
              <a:rPr lang="en-GB" smtClean="0"/>
              <a:pPr>
                <a:defRPr/>
              </a:pPr>
              <a:t>23/03/2020</a:t>
            </a:fld>
            <a:endParaRPr lang="en-GB"/>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GB"/>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E94BEA60-4940-41B9-85BB-44790D6F9DDC}" type="slidenum">
              <a:rPr lang="en-GB" altLang="en-US" smtClean="0"/>
              <a:pPr/>
              <a:t>‹#›</a:t>
            </a:fld>
            <a:endParaRPr lang="en-GB" altLang="en-US"/>
          </a:p>
        </p:txBody>
      </p:sp>
    </p:spTree>
    <p:extLst>
      <p:ext uri="{BB962C8B-B14F-4D97-AF65-F5344CB8AC3E}">
        <p14:creationId xmlns:p14="http://schemas.microsoft.com/office/powerpoint/2010/main" val="4150257219"/>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arkwood.sch.com/"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88640"/>
            <a:ext cx="8784976" cy="8679299"/>
          </a:xfrm>
          <a:prstGeom prst="rect">
            <a:avLst/>
          </a:prstGeom>
          <a:noFill/>
        </p:spPr>
        <p:txBody>
          <a:bodyPr wrap="square" rtlCol="0">
            <a:spAutoFit/>
          </a:bodyPr>
          <a:lstStyle/>
          <a:p>
            <a:pPr algn="ctr"/>
            <a:r>
              <a:rPr lang="en-GB" b="1" u="sng" dirty="0" smtClean="0"/>
              <a:t>Suggested</a:t>
            </a:r>
            <a:r>
              <a:rPr lang="en-GB" dirty="0" smtClean="0"/>
              <a:t> English plan for this week:</a:t>
            </a:r>
          </a:p>
          <a:p>
            <a:endParaRPr lang="en-GB" dirty="0" smtClean="0"/>
          </a:p>
          <a:p>
            <a:pPr marL="285750" indent="-285750">
              <a:buFont typeface="Arial" panose="020B0604020202020204" pitchFamily="34" charset="0"/>
              <a:buChar char="•"/>
            </a:pPr>
            <a:r>
              <a:rPr lang="en-GB" b="1" dirty="0" smtClean="0">
                <a:solidFill>
                  <a:srgbClr val="FFFF00"/>
                </a:solidFill>
              </a:rPr>
              <a:t>Spellings to learn: </a:t>
            </a:r>
            <a:r>
              <a:rPr lang="en-GB" dirty="0" smtClean="0"/>
              <a:t>beautiful</a:t>
            </a:r>
            <a:r>
              <a:rPr lang="en-GB" dirty="0"/>
              <a:t>, happiness, angrier, prettier, readily, dried, defied, </a:t>
            </a:r>
            <a:r>
              <a:rPr lang="en-GB" dirty="0" smtClean="0"/>
              <a:t> applies</a:t>
            </a:r>
            <a:r>
              <a:rPr lang="en-GB" dirty="0"/>
              <a:t>, silliness, </a:t>
            </a:r>
            <a:r>
              <a:rPr lang="en-GB" dirty="0" smtClean="0"/>
              <a:t>heavier  </a:t>
            </a:r>
          </a:p>
          <a:p>
            <a:pPr marL="285750" indent="-285750">
              <a:buFont typeface="Arial" panose="020B0604020202020204" pitchFamily="34" charset="0"/>
              <a:buChar char="•"/>
            </a:pPr>
            <a:r>
              <a:rPr lang="en-GB" b="1" dirty="0" smtClean="0">
                <a:solidFill>
                  <a:srgbClr val="FFFF00"/>
                </a:solidFill>
              </a:rPr>
              <a:t>Reading </a:t>
            </a:r>
            <a:r>
              <a:rPr lang="en-GB" dirty="0" smtClean="0"/>
              <a:t> - a school library book or a book from home.  Don’t forget to record when you read in your reading record.  Can you write a book review to recommend your book?</a:t>
            </a:r>
          </a:p>
          <a:p>
            <a:pPr marL="285750" indent="-285750">
              <a:buFont typeface="Arial" panose="020B0604020202020204" pitchFamily="34" charset="0"/>
              <a:buChar char="•"/>
            </a:pPr>
            <a:r>
              <a:rPr lang="en-GB" b="1" dirty="0" smtClean="0">
                <a:solidFill>
                  <a:srgbClr val="FFFF00"/>
                </a:solidFill>
              </a:rPr>
              <a:t>Grammar </a:t>
            </a:r>
            <a:r>
              <a:rPr lang="en-GB" dirty="0" smtClean="0"/>
              <a:t>– Complete a couple of the Classroom Secrets grammar tasks</a:t>
            </a:r>
            <a:endParaRPr lang="en-GB" dirty="0"/>
          </a:p>
          <a:p>
            <a:endParaRPr lang="en-GB" dirty="0" smtClean="0"/>
          </a:p>
          <a:p>
            <a:r>
              <a:rPr lang="en-GB" b="1" dirty="0" smtClean="0">
                <a:solidFill>
                  <a:srgbClr val="FFFF00"/>
                </a:solidFill>
              </a:rPr>
              <a:t>Monday:</a:t>
            </a:r>
          </a:p>
          <a:p>
            <a:pPr marL="285750" indent="-285750">
              <a:buFont typeface="Arial" panose="020B0604020202020204" pitchFamily="34" charset="0"/>
              <a:buChar char="•"/>
            </a:pPr>
            <a:r>
              <a:rPr lang="en-GB" dirty="0" smtClean="0"/>
              <a:t>Grammar – workout week 12</a:t>
            </a:r>
          </a:p>
          <a:p>
            <a:pPr marL="285750" indent="-285750">
              <a:buFont typeface="Arial" panose="020B0604020202020204" pitchFamily="34" charset="0"/>
              <a:buChar char="•"/>
            </a:pPr>
            <a:r>
              <a:rPr lang="en-GB" dirty="0" smtClean="0"/>
              <a:t>Nouns and expanded noun phrases </a:t>
            </a:r>
            <a:r>
              <a:rPr lang="en-GB" dirty="0" err="1" smtClean="0"/>
              <a:t>ppt</a:t>
            </a:r>
            <a:r>
              <a:rPr lang="en-GB" dirty="0" smtClean="0"/>
              <a:t> and activity </a:t>
            </a:r>
          </a:p>
          <a:p>
            <a:r>
              <a:rPr lang="en-GB" b="1" dirty="0" smtClean="0">
                <a:solidFill>
                  <a:srgbClr val="FFFF00"/>
                </a:solidFill>
              </a:rPr>
              <a:t>Tuesday:</a:t>
            </a:r>
          </a:p>
          <a:p>
            <a:pPr marL="285750" indent="-285750">
              <a:buFont typeface="Arial" panose="020B0604020202020204" pitchFamily="34" charset="0"/>
              <a:buChar char="•"/>
            </a:pPr>
            <a:r>
              <a:rPr lang="en-GB" dirty="0" smtClean="0"/>
              <a:t>Write a paragraph to include noun phrases and prepositions to describe the UFO picture.</a:t>
            </a:r>
          </a:p>
          <a:p>
            <a:r>
              <a:rPr lang="en-GB" b="1" dirty="0" smtClean="0">
                <a:solidFill>
                  <a:srgbClr val="FFFF00"/>
                </a:solidFill>
              </a:rPr>
              <a:t>Wednesday/Thursday:</a:t>
            </a:r>
          </a:p>
          <a:p>
            <a:pPr marL="285750" indent="-285750">
              <a:buFont typeface="Arial" panose="020B0604020202020204" pitchFamily="34" charset="0"/>
              <a:buChar char="•"/>
            </a:pPr>
            <a:r>
              <a:rPr lang="en-GB" dirty="0" smtClean="0"/>
              <a:t>Newspaper report</a:t>
            </a:r>
          </a:p>
          <a:p>
            <a:r>
              <a:rPr lang="en-GB" b="1" dirty="0" smtClean="0">
                <a:solidFill>
                  <a:srgbClr val="FFFF00"/>
                </a:solidFill>
              </a:rPr>
              <a:t>Friday:</a:t>
            </a:r>
          </a:p>
          <a:p>
            <a:pPr marL="285750" indent="-285750">
              <a:buFont typeface="Arial" panose="020B0604020202020204" pitchFamily="34" charset="0"/>
              <a:buChar char="•"/>
            </a:pPr>
            <a:r>
              <a:rPr lang="en-GB" dirty="0" smtClean="0"/>
              <a:t>Reading comprehension (fiction/non-fiction/poetry)</a:t>
            </a:r>
          </a:p>
          <a:p>
            <a:r>
              <a:rPr lang="en-GB" dirty="0" err="1" smtClean="0"/>
              <a:t>Yr</a:t>
            </a:r>
            <a:r>
              <a:rPr lang="en-GB" dirty="0" smtClean="0"/>
              <a:t> 4 – Cats/It couldn’t be done/Snowball and Ebony</a:t>
            </a:r>
          </a:p>
          <a:p>
            <a:r>
              <a:rPr lang="en-GB" dirty="0" smtClean="0"/>
              <a:t>Yr5 – Phone trouble/Lightning/Written in March</a:t>
            </a:r>
          </a:p>
          <a:p>
            <a:pPr marL="285750" indent="-285750">
              <a:buFont typeface="Arial" panose="020B0604020202020204" pitchFamily="34" charset="0"/>
              <a:buChar char="•"/>
            </a:pPr>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1868433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0"/>
          <p:cNvSpPr>
            <a:spLocks noGrp="1"/>
          </p:cNvSpPr>
          <p:nvPr>
            <p:ph type="title"/>
          </p:nvPr>
        </p:nvSpPr>
        <p:spPr>
          <a:xfrm>
            <a:off x="423863" y="425450"/>
            <a:ext cx="6762750" cy="820738"/>
          </a:xfrm>
        </p:spPr>
        <p:txBody>
          <a:bodyPr/>
          <a:lstStyle/>
          <a:p>
            <a:pPr eaLnBrk="1" hangingPunct="1"/>
            <a:r>
              <a:rPr lang="en-GB" altLang="en-US" sz="3600" b="0" dirty="0" smtClean="0"/>
              <a:t>Example</a:t>
            </a:r>
          </a:p>
        </p:txBody>
      </p:sp>
      <p:sp>
        <p:nvSpPr>
          <p:cNvPr id="18435" name="TextBox 12"/>
          <p:cNvSpPr txBox="1">
            <a:spLocks noChangeArrowheads="1"/>
          </p:cNvSpPr>
          <p:nvPr/>
        </p:nvSpPr>
        <p:spPr bwMode="auto">
          <a:xfrm>
            <a:off x="933450" y="1574800"/>
            <a:ext cx="5786438"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08000" tIns="108000" rIns="108000" bIns="108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defRPr/>
            </a:pPr>
            <a:r>
              <a:rPr lang="en-US" altLang="en-US" sz="1500" dirty="0">
                <a:latin typeface="+mn-lt"/>
              </a:rPr>
              <a:t>A small group of Year 5 students from </a:t>
            </a:r>
            <a:r>
              <a:rPr lang="en-US" altLang="en-US" sz="1500" dirty="0" err="1">
                <a:latin typeface="+mn-lt"/>
              </a:rPr>
              <a:t>Arkwood</a:t>
            </a:r>
            <a:r>
              <a:rPr lang="en-US" altLang="en-US" sz="1500" dirty="0">
                <a:latin typeface="+mn-lt"/>
              </a:rPr>
              <a:t> Primary School have created a brilliant plan to raise money for a local charity that assists people in the community. Following a visit to the school from a charity representative, the students set out to create a way of raising much needed funds. </a:t>
            </a:r>
          </a:p>
          <a:p>
            <a:pPr>
              <a:defRPr/>
            </a:pPr>
            <a:endParaRPr lang="en-US" altLang="en-US" sz="1500" dirty="0">
              <a:latin typeface="+mn-lt"/>
            </a:endParaRPr>
          </a:p>
          <a:p>
            <a:pPr>
              <a:defRPr/>
            </a:pPr>
            <a:r>
              <a:rPr lang="en-US" altLang="en-US" sz="1500" dirty="0">
                <a:latin typeface="+mn-lt"/>
              </a:rPr>
              <a:t>The students presented the fundraising idea to school principal </a:t>
            </a:r>
            <a:r>
              <a:rPr lang="en-US" altLang="en-US" sz="1500" dirty="0" err="1">
                <a:latin typeface="+mn-lt"/>
              </a:rPr>
              <a:t>Mrs</a:t>
            </a:r>
            <a:r>
              <a:rPr lang="en-US" altLang="en-US" sz="1500" dirty="0">
                <a:latin typeface="+mn-lt"/>
              </a:rPr>
              <a:t> Justine Knight, who saw great potential in the plan to sell produce from the school’s vegetable garden to local restaurants and, in turn, raise money for the local charity. She stated that ‘the children have displayed a true sense of community in their fundraising plan.’ Following a meeting with teachers, it is hoped that the students can begin to implement the four phase plan. ‘The school would support students wholly in the fund raising venture,’ </a:t>
            </a:r>
            <a:r>
              <a:rPr lang="en-US" altLang="en-US" sz="1500" dirty="0" err="1">
                <a:latin typeface="+mn-lt"/>
              </a:rPr>
              <a:t>Mrs</a:t>
            </a:r>
            <a:r>
              <a:rPr lang="en-US" altLang="en-US" sz="1500" dirty="0">
                <a:latin typeface="+mn-lt"/>
              </a:rPr>
              <a:t> Knight added.</a:t>
            </a:r>
          </a:p>
          <a:p>
            <a:pPr>
              <a:defRPr/>
            </a:pPr>
            <a:endParaRPr lang="en-US" altLang="en-US" sz="1500" dirty="0">
              <a:latin typeface="+mn-lt"/>
            </a:endParaRPr>
          </a:p>
          <a:p>
            <a:pPr>
              <a:defRPr/>
            </a:pPr>
            <a:r>
              <a:rPr lang="en-US" altLang="en-US" sz="1500" dirty="0">
                <a:latin typeface="+mn-lt"/>
              </a:rPr>
              <a:t>The school plans to sell the garden produce to two local restaurants, beginning in early September. For more information on this fundraising plan, visit the </a:t>
            </a:r>
            <a:r>
              <a:rPr lang="en-US" altLang="en-US" sz="1500" dirty="0" err="1">
                <a:latin typeface="+mn-lt"/>
              </a:rPr>
              <a:t>Arkwood</a:t>
            </a:r>
            <a:r>
              <a:rPr lang="en-US" altLang="en-US" sz="1500" dirty="0">
                <a:latin typeface="+mn-lt"/>
              </a:rPr>
              <a:t> Primary School website (</a:t>
            </a:r>
            <a:r>
              <a:rPr lang="en-US" altLang="en-US" sz="1500" i="1" dirty="0">
                <a:latin typeface="+mn-lt"/>
                <a:hlinkClick r:id="rId2"/>
              </a:rPr>
              <a:t>www.arkwood.sch.com</a:t>
            </a:r>
            <a:r>
              <a:rPr lang="en-US" altLang="en-US" sz="1500" dirty="0">
                <a:latin typeface="+mn-lt"/>
              </a:rPr>
              <a:t>).</a:t>
            </a:r>
          </a:p>
          <a:p>
            <a:pPr>
              <a:defRPr/>
            </a:pPr>
            <a:endParaRPr lang="en-GB" altLang="en-US" sz="1600" dirty="0">
              <a:latin typeface="Stick&amp;BallRegular" pitchFamily="2" charset="0"/>
            </a:endParaRPr>
          </a:p>
        </p:txBody>
      </p:sp>
      <p:sp>
        <p:nvSpPr>
          <p:cNvPr id="18436" name="TextBox 14"/>
          <p:cNvSpPr txBox="1">
            <a:spLocks noChangeArrowheads="1"/>
          </p:cNvSpPr>
          <p:nvPr/>
        </p:nvSpPr>
        <p:spPr bwMode="auto">
          <a:xfrm>
            <a:off x="646113" y="1077913"/>
            <a:ext cx="5995987"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08000" tIns="108000" rIns="108000" bIns="108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defRPr/>
            </a:pPr>
            <a:r>
              <a:rPr lang="en-GB" altLang="en-US" dirty="0">
                <a:latin typeface="+mn-lt"/>
              </a:rPr>
              <a:t>School Children Raise Funds for Local Charity</a:t>
            </a:r>
          </a:p>
          <a:p>
            <a:pPr>
              <a:defRPr/>
            </a:pPr>
            <a:r>
              <a:rPr lang="en-GB" altLang="en-US" sz="1200" dirty="0">
                <a:latin typeface="+mn-lt"/>
              </a:rPr>
              <a:t>Frances </a:t>
            </a:r>
            <a:r>
              <a:rPr lang="en-GB" altLang="en-US" sz="1200" dirty="0" err="1">
                <a:latin typeface="+mn-lt"/>
              </a:rPr>
              <a:t>Trackall</a:t>
            </a:r>
            <a:r>
              <a:rPr lang="en-GB" altLang="en-US" sz="1200" dirty="0">
                <a:latin typeface="+mn-lt"/>
              </a:rPr>
              <a:t>, Education reporter</a:t>
            </a:r>
          </a:p>
          <a:p>
            <a:pPr>
              <a:defRPr/>
            </a:pPr>
            <a:endParaRPr lang="en-GB" altLang="en-US" sz="1600" dirty="0">
              <a:latin typeface="Stick&amp;BallRegular" pitchFamily="2" charset="0"/>
            </a:endParaRPr>
          </a:p>
        </p:txBody>
      </p:sp>
      <p:sp>
        <p:nvSpPr>
          <p:cNvPr id="16" name="Rectangle: Rounded Corners 15"/>
          <p:cNvSpPr/>
          <p:nvPr/>
        </p:nvSpPr>
        <p:spPr>
          <a:xfrm>
            <a:off x="7332663" y="849313"/>
            <a:ext cx="1249362" cy="414337"/>
          </a:xfrm>
          <a:prstGeom prst="roundRect">
            <a:avLst/>
          </a:prstGeom>
          <a:solidFill>
            <a:schemeClr val="bg1"/>
          </a:solid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GB" dirty="0">
                <a:solidFill>
                  <a:schemeClr val="tx1"/>
                </a:solidFill>
              </a:rPr>
              <a:t>headline</a:t>
            </a:r>
            <a:endParaRPr lang="en-US" dirty="0">
              <a:solidFill>
                <a:schemeClr val="tx1"/>
              </a:solidFill>
            </a:endParaRPr>
          </a:p>
        </p:txBody>
      </p:sp>
      <p:sp>
        <p:nvSpPr>
          <p:cNvPr id="17" name="Rectangle: Rounded Corners 16"/>
          <p:cNvSpPr/>
          <p:nvPr/>
        </p:nvSpPr>
        <p:spPr>
          <a:xfrm>
            <a:off x="7308999" y="1448089"/>
            <a:ext cx="1249362" cy="414338"/>
          </a:xfrm>
          <a:prstGeom prst="roundRect">
            <a:avLst/>
          </a:prstGeom>
          <a:solidFill>
            <a:schemeClr val="bg1"/>
          </a:solid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GB" dirty="0" err="1">
                <a:solidFill>
                  <a:schemeClr val="tx1"/>
                </a:solidFill>
              </a:rPr>
              <a:t>byline</a:t>
            </a:r>
            <a:endParaRPr lang="en-US" dirty="0">
              <a:solidFill>
                <a:schemeClr val="tx1"/>
              </a:solidFill>
            </a:endParaRPr>
          </a:p>
        </p:txBody>
      </p:sp>
      <p:sp>
        <p:nvSpPr>
          <p:cNvPr id="19" name="Rectangle: Rounded Corners 18"/>
          <p:cNvSpPr/>
          <p:nvPr/>
        </p:nvSpPr>
        <p:spPr>
          <a:xfrm>
            <a:off x="6896100" y="2100263"/>
            <a:ext cx="1685925" cy="414337"/>
          </a:xfrm>
          <a:prstGeom prst="roundRect">
            <a:avLst/>
          </a:prstGeom>
          <a:solidFill>
            <a:schemeClr val="bg1"/>
          </a:solid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US" dirty="0" smtClean="0">
                <a:solidFill>
                  <a:schemeClr val="tx1"/>
                </a:solidFill>
              </a:rPr>
              <a:t>Introduction</a:t>
            </a:r>
            <a:endParaRPr lang="en-US" dirty="0">
              <a:solidFill>
                <a:schemeClr val="tx1"/>
              </a:solidFill>
            </a:endParaRPr>
          </a:p>
        </p:txBody>
      </p:sp>
      <p:sp>
        <p:nvSpPr>
          <p:cNvPr id="23" name="Rectangle: Rounded Corners 22"/>
          <p:cNvSpPr/>
          <p:nvPr/>
        </p:nvSpPr>
        <p:spPr>
          <a:xfrm>
            <a:off x="7332663" y="3651250"/>
            <a:ext cx="1249362" cy="414338"/>
          </a:xfrm>
          <a:prstGeom prst="roundRect">
            <a:avLst/>
          </a:prstGeom>
          <a:solidFill>
            <a:schemeClr val="bg1"/>
          </a:solid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GB" dirty="0">
                <a:solidFill>
                  <a:schemeClr val="tx1"/>
                </a:solidFill>
              </a:rPr>
              <a:t>body</a:t>
            </a:r>
            <a:endParaRPr lang="en-US" dirty="0">
              <a:solidFill>
                <a:schemeClr val="tx1"/>
              </a:solidFill>
            </a:endParaRPr>
          </a:p>
        </p:txBody>
      </p:sp>
      <p:sp>
        <p:nvSpPr>
          <p:cNvPr id="24" name="Rectangle: Rounded Corners 23"/>
          <p:cNvSpPr/>
          <p:nvPr/>
        </p:nvSpPr>
        <p:spPr>
          <a:xfrm>
            <a:off x="6791325" y="5360988"/>
            <a:ext cx="1644650" cy="414337"/>
          </a:xfrm>
          <a:prstGeom prst="roundRect">
            <a:avLst/>
          </a:prstGeom>
          <a:solidFill>
            <a:schemeClr val="bg1"/>
          </a:solid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GB" dirty="0" smtClean="0">
                <a:solidFill>
                  <a:schemeClr val="tx1"/>
                </a:solidFill>
              </a:rPr>
              <a:t>conclusion</a:t>
            </a:r>
            <a:endParaRPr lang="en-US" dirty="0">
              <a:solidFill>
                <a:schemeClr val="tx1"/>
              </a:solidFill>
            </a:endParaRPr>
          </a:p>
        </p:txBody>
      </p:sp>
      <p:cxnSp>
        <p:nvCxnSpPr>
          <p:cNvPr id="7" name="Straight Connector 6"/>
          <p:cNvCxnSpPr/>
          <p:nvPr/>
        </p:nvCxnSpPr>
        <p:spPr>
          <a:xfrm>
            <a:off x="6669088" y="1165225"/>
            <a:ext cx="227012"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669088" y="1428750"/>
            <a:ext cx="227012"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886575" y="1165225"/>
            <a:ext cx="58738" cy="4824413"/>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669088" y="1577975"/>
            <a:ext cx="227012"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677025" y="2760663"/>
            <a:ext cx="227013"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719888" y="5360988"/>
            <a:ext cx="225425"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791325" y="5989638"/>
            <a:ext cx="225425"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6958013" y="1165225"/>
            <a:ext cx="374650" cy="0"/>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6945313" y="1508125"/>
            <a:ext cx="374650" cy="0"/>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6958013" y="2179638"/>
            <a:ext cx="374650" cy="0"/>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6958013" y="3865563"/>
            <a:ext cx="374650" cy="0"/>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6958013" y="5568950"/>
            <a:ext cx="374650" cy="0"/>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439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0"/>
          <p:cNvSpPr>
            <a:spLocks noGrp="1"/>
          </p:cNvSpPr>
          <p:nvPr>
            <p:ph type="title"/>
          </p:nvPr>
        </p:nvSpPr>
        <p:spPr>
          <a:xfrm>
            <a:off x="457200" y="479425"/>
            <a:ext cx="8220075" cy="993775"/>
          </a:xfrm>
        </p:spPr>
        <p:txBody>
          <a:bodyPr/>
          <a:lstStyle/>
          <a:p>
            <a:pPr eaLnBrk="1" hangingPunct="1"/>
            <a:r>
              <a:rPr lang="en-GB" altLang="en-US" sz="3600" b="0" smtClean="0"/>
              <a:t>Get It Right!</a:t>
            </a:r>
          </a:p>
        </p:txBody>
      </p:sp>
      <p:sp>
        <p:nvSpPr>
          <p:cNvPr id="10" name="Rectangle: Rounded Corners 9"/>
          <p:cNvSpPr/>
          <p:nvPr/>
        </p:nvSpPr>
        <p:spPr>
          <a:xfrm>
            <a:off x="755650" y="1960563"/>
            <a:ext cx="2865438" cy="1504950"/>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a:defRPr/>
            </a:pPr>
            <a:r>
              <a:rPr lang="en-GB" dirty="0">
                <a:solidFill>
                  <a:schemeClr val="tx1"/>
                </a:solidFill>
              </a:rPr>
              <a:t>Keep your most important information near the top of the report;</a:t>
            </a:r>
          </a:p>
        </p:txBody>
      </p:sp>
      <p:sp>
        <p:nvSpPr>
          <p:cNvPr id="19460" name="Rectangle 7"/>
          <p:cNvSpPr>
            <a:spLocks noChangeArrowheads="1"/>
          </p:cNvSpPr>
          <p:nvPr/>
        </p:nvSpPr>
        <p:spPr bwMode="auto">
          <a:xfrm>
            <a:off x="755650" y="1363663"/>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defRPr/>
            </a:pPr>
            <a:r>
              <a:rPr lang="en-GB" altLang="en-US" dirty="0">
                <a:latin typeface="+mn-lt"/>
              </a:rPr>
              <a:t>For a GREAT newspaper report you need to:</a:t>
            </a:r>
          </a:p>
        </p:txBody>
      </p:sp>
      <p:sp>
        <p:nvSpPr>
          <p:cNvPr id="9" name="Rectangle: Rounded Corners 8"/>
          <p:cNvSpPr/>
          <p:nvPr/>
        </p:nvSpPr>
        <p:spPr>
          <a:xfrm>
            <a:off x="5522913" y="1960563"/>
            <a:ext cx="2865437" cy="1504950"/>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a:defRPr/>
            </a:pPr>
            <a:r>
              <a:rPr lang="en-GB" dirty="0">
                <a:solidFill>
                  <a:schemeClr val="tx1"/>
                </a:solidFill>
              </a:rPr>
              <a:t>Cut out the less important sections from the bottom of the report if it ends up being too long;</a:t>
            </a:r>
          </a:p>
        </p:txBody>
      </p:sp>
      <p:sp>
        <p:nvSpPr>
          <p:cNvPr id="11" name="Rectangle: Rounded Corners 10"/>
          <p:cNvSpPr/>
          <p:nvPr/>
        </p:nvSpPr>
        <p:spPr>
          <a:xfrm>
            <a:off x="755650" y="4452938"/>
            <a:ext cx="2865438" cy="1504950"/>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a:defRPr/>
            </a:pPr>
            <a:r>
              <a:rPr lang="en-GB" dirty="0">
                <a:solidFill>
                  <a:schemeClr val="tx1"/>
                </a:solidFill>
              </a:rPr>
              <a:t>Keep your sentences short and punchy, so that the report is interesting to your reader;</a:t>
            </a:r>
          </a:p>
        </p:txBody>
      </p:sp>
      <p:sp>
        <p:nvSpPr>
          <p:cNvPr id="12" name="Rectangle: Rounded Corners 11"/>
          <p:cNvSpPr/>
          <p:nvPr/>
        </p:nvSpPr>
        <p:spPr>
          <a:xfrm>
            <a:off x="5551488" y="4452938"/>
            <a:ext cx="2865437" cy="1504950"/>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a:defRPr/>
            </a:pPr>
            <a:r>
              <a:rPr lang="en-GB" dirty="0">
                <a:solidFill>
                  <a:schemeClr val="tx1"/>
                </a:solidFill>
              </a:rPr>
              <a:t>Check your spelling and your facts…and check them again!</a:t>
            </a:r>
          </a:p>
        </p:txBody>
      </p:sp>
      <p:pic>
        <p:nvPicPr>
          <p:cNvPr id="1844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81350" y="2562225"/>
            <a:ext cx="2782888"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6113" y="3221038"/>
            <a:ext cx="14684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54838" y="3209925"/>
            <a:ext cx="16922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5136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Friday</a:t>
            </a:r>
            <a:endParaRPr lang="en-GB" dirty="0"/>
          </a:p>
        </p:txBody>
      </p:sp>
      <p:sp>
        <p:nvSpPr>
          <p:cNvPr id="3" name="TextBox 2"/>
          <p:cNvSpPr txBox="1"/>
          <p:nvPr/>
        </p:nvSpPr>
        <p:spPr>
          <a:xfrm>
            <a:off x="395536" y="1700808"/>
            <a:ext cx="7704856" cy="1754326"/>
          </a:xfrm>
          <a:prstGeom prst="rect">
            <a:avLst/>
          </a:prstGeom>
          <a:noFill/>
        </p:spPr>
        <p:txBody>
          <a:bodyPr wrap="square" rtlCol="0">
            <a:spAutoFit/>
          </a:bodyPr>
          <a:lstStyle/>
          <a:p>
            <a:r>
              <a:rPr lang="en-GB" u="sng" dirty="0" smtClean="0"/>
              <a:t>Reading comprehension</a:t>
            </a:r>
          </a:p>
          <a:p>
            <a:endParaRPr lang="en-GB" dirty="0"/>
          </a:p>
          <a:p>
            <a:pPr marL="285750" indent="-285750">
              <a:buFont typeface="Arial" panose="020B0604020202020204" pitchFamily="34" charset="0"/>
              <a:buChar char="•"/>
            </a:pPr>
            <a:r>
              <a:rPr lang="en-GB" dirty="0" smtClean="0"/>
              <a:t>Year 4 and Year 5 comprehensions will be uploaded onto the website.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Choose one or the other or perhaps </a:t>
            </a:r>
            <a:r>
              <a:rPr lang="en-GB" dirty="0" smtClean="0"/>
              <a:t>have a go at both!</a:t>
            </a:r>
            <a:endParaRPr lang="en-GB" dirty="0"/>
          </a:p>
        </p:txBody>
      </p:sp>
    </p:spTree>
    <p:extLst>
      <p:ext uri="{BB962C8B-B14F-4D97-AF65-F5344CB8AC3E}">
        <p14:creationId xmlns:p14="http://schemas.microsoft.com/office/powerpoint/2010/main" val="964404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itle 5"/>
          <p:cNvSpPr>
            <a:spLocks noGrp="1"/>
          </p:cNvSpPr>
          <p:nvPr>
            <p:ph type="title"/>
          </p:nvPr>
        </p:nvSpPr>
        <p:spPr>
          <a:xfrm>
            <a:off x="461962" y="332656"/>
            <a:ext cx="8220075" cy="873125"/>
          </a:xfrm>
        </p:spPr>
        <p:txBody>
          <a:bodyPr>
            <a:normAutofit fontScale="90000"/>
          </a:bodyPr>
          <a:lstStyle/>
          <a:p>
            <a:pPr eaLnBrk="1" hangingPunct="1">
              <a:defRPr/>
            </a:pPr>
            <a:r>
              <a:rPr lang="en-GB" altLang="en-US" sz="3600" dirty="0" smtClean="0"/>
              <a:t>Monday</a:t>
            </a:r>
            <a:br>
              <a:rPr lang="en-GB" altLang="en-US" sz="3600" dirty="0" smtClean="0"/>
            </a:br>
            <a:r>
              <a:rPr lang="en-GB" altLang="en-US" sz="3600" dirty="0" smtClean="0"/>
              <a:t>Nouns and Simple noun phrases</a:t>
            </a:r>
          </a:p>
        </p:txBody>
      </p:sp>
      <p:sp>
        <p:nvSpPr>
          <p:cNvPr id="4" name="Rectangle 3"/>
          <p:cNvSpPr/>
          <p:nvPr/>
        </p:nvSpPr>
        <p:spPr>
          <a:xfrm>
            <a:off x="755650" y="1608138"/>
            <a:ext cx="7632700" cy="4484687"/>
          </a:xfrm>
          <a:prstGeom prst="rect">
            <a:avLst/>
          </a:prstGeom>
          <a:solidFill>
            <a:srgbClr val="D9F5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4" name="TextBox 5"/>
          <p:cNvSpPr txBox="1">
            <a:spLocks noChangeArrowheads="1"/>
          </p:cNvSpPr>
          <p:nvPr/>
        </p:nvSpPr>
        <p:spPr bwMode="auto">
          <a:xfrm>
            <a:off x="952500" y="1828800"/>
            <a:ext cx="2479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1C1C1C"/>
                </a:solidFill>
                <a:latin typeface="Sassoon Infant Rg" pitchFamily="50" charset="0"/>
                <a:ea typeface="Sassoon Infant Rg" pitchFamily="50" charset="0"/>
                <a:cs typeface="Sassoon Infant Rg" pitchFamily="50" charset="0"/>
              </a:defRPr>
            </a:lvl1pPr>
            <a:lvl2pPr marL="742950" indent="-285750">
              <a:defRPr sz="1600">
                <a:solidFill>
                  <a:srgbClr val="1C1C1C"/>
                </a:solidFill>
                <a:latin typeface="Sassoon Infant Rg" pitchFamily="50" charset="0"/>
                <a:ea typeface="Sassoon Infant Rg" pitchFamily="50" charset="0"/>
                <a:cs typeface="Sassoon Infant Rg" pitchFamily="50" charset="0"/>
              </a:defRPr>
            </a:lvl2pPr>
            <a:lvl3pPr>
              <a:defRPr sz="1400">
                <a:solidFill>
                  <a:srgbClr val="1C1C1C"/>
                </a:solidFill>
                <a:latin typeface="Sassoon Infant Rg" pitchFamily="50" charset="0"/>
                <a:ea typeface="Sassoon Infant Rg" pitchFamily="50" charset="0"/>
                <a:cs typeface="Sassoon Infant Rg" pitchFamily="50" charset="0"/>
              </a:defRPr>
            </a:lvl3pPr>
            <a:lvl4pPr>
              <a:defRPr sz="1400">
                <a:solidFill>
                  <a:srgbClr val="1C1C1C"/>
                </a:solidFill>
                <a:latin typeface="Sassoon Infant Rg" pitchFamily="50" charset="0"/>
                <a:ea typeface="Sassoon Infant Rg" pitchFamily="50" charset="0"/>
                <a:cs typeface="Sassoon Infant Rg" pitchFamily="50" charset="0"/>
              </a:defRPr>
            </a:lvl4pPr>
            <a:lvl5pPr>
              <a:defRPr sz="1400">
                <a:solidFill>
                  <a:srgbClr val="1C1C1C"/>
                </a:solidFill>
                <a:latin typeface="Sassoon Infant Rg" pitchFamily="50" charset="0"/>
                <a:ea typeface="Sassoon Infant Rg" pitchFamily="50" charset="0"/>
                <a:cs typeface="Sassoon Infant Rg" pitchFamily="50" charset="0"/>
              </a:defRPr>
            </a:lvl5pPr>
            <a:lvl6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6pPr>
            <a:lvl7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7pPr>
            <a:lvl8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8pPr>
            <a:lvl9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9pPr>
          </a:lstStyle>
          <a:p>
            <a:r>
              <a:rPr lang="en-GB" altLang="en-US" b="1" dirty="0">
                <a:solidFill>
                  <a:schemeClr val="bg1"/>
                </a:solidFill>
                <a:latin typeface="Comic Sans MS" pitchFamily="66" charset="0"/>
              </a:rPr>
              <a:t>Nouns</a:t>
            </a:r>
          </a:p>
        </p:txBody>
      </p:sp>
      <p:sp>
        <p:nvSpPr>
          <p:cNvPr id="12295" name="TextBox 7"/>
          <p:cNvSpPr txBox="1">
            <a:spLocks noChangeArrowheads="1"/>
          </p:cNvSpPr>
          <p:nvPr/>
        </p:nvSpPr>
        <p:spPr bwMode="auto">
          <a:xfrm>
            <a:off x="952500" y="2417763"/>
            <a:ext cx="20764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1C1C1C"/>
                </a:solidFill>
                <a:latin typeface="Sassoon Infant Rg" pitchFamily="50" charset="0"/>
                <a:ea typeface="Sassoon Infant Rg" pitchFamily="50" charset="0"/>
                <a:cs typeface="Sassoon Infant Rg" pitchFamily="50" charset="0"/>
              </a:defRPr>
            </a:lvl1pPr>
            <a:lvl2pPr marL="742950" indent="-285750">
              <a:defRPr sz="1600">
                <a:solidFill>
                  <a:srgbClr val="1C1C1C"/>
                </a:solidFill>
                <a:latin typeface="Sassoon Infant Rg" pitchFamily="50" charset="0"/>
                <a:ea typeface="Sassoon Infant Rg" pitchFamily="50" charset="0"/>
                <a:cs typeface="Sassoon Infant Rg" pitchFamily="50" charset="0"/>
              </a:defRPr>
            </a:lvl2pPr>
            <a:lvl3pPr>
              <a:defRPr sz="1400">
                <a:solidFill>
                  <a:srgbClr val="1C1C1C"/>
                </a:solidFill>
                <a:latin typeface="Sassoon Infant Rg" pitchFamily="50" charset="0"/>
                <a:ea typeface="Sassoon Infant Rg" pitchFamily="50" charset="0"/>
                <a:cs typeface="Sassoon Infant Rg" pitchFamily="50" charset="0"/>
              </a:defRPr>
            </a:lvl3pPr>
            <a:lvl4pPr>
              <a:defRPr sz="1400">
                <a:solidFill>
                  <a:srgbClr val="1C1C1C"/>
                </a:solidFill>
                <a:latin typeface="Sassoon Infant Rg" pitchFamily="50" charset="0"/>
                <a:ea typeface="Sassoon Infant Rg" pitchFamily="50" charset="0"/>
                <a:cs typeface="Sassoon Infant Rg" pitchFamily="50" charset="0"/>
              </a:defRPr>
            </a:lvl4pPr>
            <a:lvl5pPr>
              <a:defRPr sz="1400">
                <a:solidFill>
                  <a:srgbClr val="1C1C1C"/>
                </a:solidFill>
                <a:latin typeface="Sassoon Infant Rg" pitchFamily="50" charset="0"/>
                <a:ea typeface="Sassoon Infant Rg" pitchFamily="50" charset="0"/>
                <a:cs typeface="Sassoon Infant Rg" pitchFamily="50" charset="0"/>
              </a:defRPr>
            </a:lvl5pPr>
            <a:lvl6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6pPr>
            <a:lvl7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7pPr>
            <a:lvl8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8pPr>
            <a:lvl9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9pPr>
          </a:lstStyle>
          <a:p>
            <a:r>
              <a:rPr lang="en-GB" altLang="en-US" b="1" dirty="0">
                <a:solidFill>
                  <a:schemeClr val="bg1"/>
                </a:solidFill>
                <a:latin typeface="Comic Sans MS" pitchFamily="66" charset="0"/>
              </a:rPr>
              <a:t>Nouns</a:t>
            </a:r>
            <a:r>
              <a:rPr lang="en-GB" altLang="en-US" dirty="0">
                <a:solidFill>
                  <a:schemeClr val="bg1"/>
                </a:solidFill>
                <a:latin typeface="Comic Sans MS" pitchFamily="66" charset="0"/>
              </a:rPr>
              <a:t>  </a:t>
            </a:r>
            <a:r>
              <a:rPr lang="en-GB" altLang="en-US" dirty="0" smtClean="0">
                <a:solidFill>
                  <a:schemeClr val="bg1"/>
                </a:solidFill>
                <a:latin typeface="Comic Sans MS" pitchFamily="66" charset="0"/>
              </a:rPr>
              <a:t>- person, place, thing (concrete or abstract) or animal</a:t>
            </a:r>
            <a:endParaRPr lang="en-GB" altLang="en-US" dirty="0">
              <a:solidFill>
                <a:schemeClr val="bg1"/>
              </a:solidFill>
              <a:latin typeface="Comic Sans MS" pitchFamily="66" charset="0"/>
            </a:endParaRPr>
          </a:p>
        </p:txBody>
      </p:sp>
      <p:sp>
        <p:nvSpPr>
          <p:cNvPr id="12296" name="TextBox 10"/>
          <p:cNvSpPr txBox="1">
            <a:spLocks noChangeArrowheads="1"/>
          </p:cNvSpPr>
          <p:nvPr/>
        </p:nvSpPr>
        <p:spPr bwMode="auto">
          <a:xfrm>
            <a:off x="5346700" y="1828800"/>
            <a:ext cx="2481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1C1C1C"/>
                </a:solidFill>
                <a:latin typeface="Sassoon Infant Rg" pitchFamily="50" charset="0"/>
                <a:ea typeface="Sassoon Infant Rg" pitchFamily="50" charset="0"/>
                <a:cs typeface="Sassoon Infant Rg" pitchFamily="50" charset="0"/>
              </a:defRPr>
            </a:lvl1pPr>
            <a:lvl2pPr marL="742950" indent="-285750">
              <a:defRPr sz="1600">
                <a:solidFill>
                  <a:srgbClr val="1C1C1C"/>
                </a:solidFill>
                <a:latin typeface="Sassoon Infant Rg" pitchFamily="50" charset="0"/>
                <a:ea typeface="Sassoon Infant Rg" pitchFamily="50" charset="0"/>
                <a:cs typeface="Sassoon Infant Rg" pitchFamily="50" charset="0"/>
              </a:defRPr>
            </a:lvl2pPr>
            <a:lvl3pPr>
              <a:defRPr sz="1400">
                <a:solidFill>
                  <a:srgbClr val="1C1C1C"/>
                </a:solidFill>
                <a:latin typeface="Sassoon Infant Rg" pitchFamily="50" charset="0"/>
                <a:ea typeface="Sassoon Infant Rg" pitchFamily="50" charset="0"/>
                <a:cs typeface="Sassoon Infant Rg" pitchFamily="50" charset="0"/>
              </a:defRPr>
            </a:lvl3pPr>
            <a:lvl4pPr>
              <a:defRPr sz="1400">
                <a:solidFill>
                  <a:srgbClr val="1C1C1C"/>
                </a:solidFill>
                <a:latin typeface="Sassoon Infant Rg" pitchFamily="50" charset="0"/>
                <a:ea typeface="Sassoon Infant Rg" pitchFamily="50" charset="0"/>
                <a:cs typeface="Sassoon Infant Rg" pitchFamily="50" charset="0"/>
              </a:defRPr>
            </a:lvl4pPr>
            <a:lvl5pPr>
              <a:defRPr sz="1400">
                <a:solidFill>
                  <a:srgbClr val="1C1C1C"/>
                </a:solidFill>
                <a:latin typeface="Sassoon Infant Rg" pitchFamily="50" charset="0"/>
                <a:ea typeface="Sassoon Infant Rg" pitchFamily="50" charset="0"/>
                <a:cs typeface="Sassoon Infant Rg" pitchFamily="50" charset="0"/>
              </a:defRPr>
            </a:lvl5pPr>
            <a:lvl6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6pPr>
            <a:lvl7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7pPr>
            <a:lvl8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8pPr>
            <a:lvl9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9pPr>
          </a:lstStyle>
          <a:p>
            <a:r>
              <a:rPr lang="en-GB" altLang="en-US" b="1" dirty="0">
                <a:solidFill>
                  <a:schemeClr val="bg1"/>
                </a:solidFill>
                <a:latin typeface="Comic Sans MS" pitchFamily="66" charset="0"/>
              </a:rPr>
              <a:t>Simple noun phrases</a:t>
            </a:r>
          </a:p>
        </p:txBody>
      </p:sp>
      <p:sp>
        <p:nvSpPr>
          <p:cNvPr id="12297" name="TextBox 11"/>
          <p:cNvSpPr txBox="1">
            <a:spLocks noChangeArrowheads="1"/>
          </p:cNvSpPr>
          <p:nvPr/>
        </p:nvSpPr>
        <p:spPr bwMode="auto">
          <a:xfrm>
            <a:off x="5346700" y="2417763"/>
            <a:ext cx="282098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1C1C1C"/>
                </a:solidFill>
                <a:latin typeface="Sassoon Infant Rg" pitchFamily="50" charset="0"/>
                <a:ea typeface="Sassoon Infant Rg" pitchFamily="50" charset="0"/>
                <a:cs typeface="Sassoon Infant Rg" pitchFamily="50" charset="0"/>
              </a:defRPr>
            </a:lvl1pPr>
            <a:lvl2pPr marL="742950" indent="-285750">
              <a:defRPr sz="1600">
                <a:solidFill>
                  <a:srgbClr val="1C1C1C"/>
                </a:solidFill>
                <a:latin typeface="Sassoon Infant Rg" pitchFamily="50" charset="0"/>
                <a:ea typeface="Sassoon Infant Rg" pitchFamily="50" charset="0"/>
                <a:cs typeface="Sassoon Infant Rg" pitchFamily="50" charset="0"/>
              </a:defRPr>
            </a:lvl2pPr>
            <a:lvl3pPr>
              <a:defRPr sz="1400">
                <a:solidFill>
                  <a:srgbClr val="1C1C1C"/>
                </a:solidFill>
                <a:latin typeface="Sassoon Infant Rg" pitchFamily="50" charset="0"/>
                <a:ea typeface="Sassoon Infant Rg" pitchFamily="50" charset="0"/>
                <a:cs typeface="Sassoon Infant Rg" pitchFamily="50" charset="0"/>
              </a:defRPr>
            </a:lvl3pPr>
            <a:lvl4pPr>
              <a:defRPr sz="1400">
                <a:solidFill>
                  <a:srgbClr val="1C1C1C"/>
                </a:solidFill>
                <a:latin typeface="Sassoon Infant Rg" pitchFamily="50" charset="0"/>
                <a:ea typeface="Sassoon Infant Rg" pitchFamily="50" charset="0"/>
                <a:cs typeface="Sassoon Infant Rg" pitchFamily="50" charset="0"/>
              </a:defRPr>
            </a:lvl4pPr>
            <a:lvl5pPr>
              <a:defRPr sz="1400">
                <a:solidFill>
                  <a:srgbClr val="1C1C1C"/>
                </a:solidFill>
                <a:latin typeface="Sassoon Infant Rg" pitchFamily="50" charset="0"/>
                <a:ea typeface="Sassoon Infant Rg" pitchFamily="50" charset="0"/>
                <a:cs typeface="Sassoon Infant Rg" pitchFamily="50" charset="0"/>
              </a:defRPr>
            </a:lvl5pPr>
            <a:lvl6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6pPr>
            <a:lvl7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7pPr>
            <a:lvl8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8pPr>
            <a:lvl9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9pPr>
          </a:lstStyle>
          <a:p>
            <a:r>
              <a:rPr lang="en-GB" altLang="en-US" dirty="0">
                <a:solidFill>
                  <a:schemeClr val="bg1"/>
                </a:solidFill>
                <a:latin typeface="Comic Sans MS" pitchFamily="66" charset="0"/>
              </a:rPr>
              <a:t>Simple noun phrases are groups of words, including a noun, that make up part of a sentence. </a:t>
            </a:r>
          </a:p>
        </p:txBody>
      </p:sp>
      <p:sp>
        <p:nvSpPr>
          <p:cNvPr id="12298" name="TextBox 12"/>
          <p:cNvSpPr txBox="1">
            <a:spLocks noChangeArrowheads="1"/>
          </p:cNvSpPr>
          <p:nvPr/>
        </p:nvSpPr>
        <p:spPr bwMode="auto">
          <a:xfrm>
            <a:off x="5346700" y="3722688"/>
            <a:ext cx="29702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1C1C1C"/>
                </a:solidFill>
                <a:latin typeface="Sassoon Infant Rg" pitchFamily="50" charset="0"/>
                <a:ea typeface="Sassoon Infant Rg" pitchFamily="50" charset="0"/>
                <a:cs typeface="Sassoon Infant Rg" pitchFamily="50" charset="0"/>
              </a:defRPr>
            </a:lvl1pPr>
            <a:lvl2pPr marL="742950" indent="-285750">
              <a:defRPr sz="1600">
                <a:solidFill>
                  <a:srgbClr val="1C1C1C"/>
                </a:solidFill>
                <a:latin typeface="Sassoon Infant Rg" pitchFamily="50" charset="0"/>
                <a:ea typeface="Sassoon Infant Rg" pitchFamily="50" charset="0"/>
                <a:cs typeface="Sassoon Infant Rg" pitchFamily="50" charset="0"/>
              </a:defRPr>
            </a:lvl2pPr>
            <a:lvl3pPr>
              <a:defRPr sz="1400">
                <a:solidFill>
                  <a:srgbClr val="1C1C1C"/>
                </a:solidFill>
                <a:latin typeface="Sassoon Infant Rg" pitchFamily="50" charset="0"/>
                <a:ea typeface="Sassoon Infant Rg" pitchFamily="50" charset="0"/>
                <a:cs typeface="Sassoon Infant Rg" pitchFamily="50" charset="0"/>
              </a:defRPr>
            </a:lvl3pPr>
            <a:lvl4pPr>
              <a:defRPr sz="1400">
                <a:solidFill>
                  <a:srgbClr val="1C1C1C"/>
                </a:solidFill>
                <a:latin typeface="Sassoon Infant Rg" pitchFamily="50" charset="0"/>
                <a:ea typeface="Sassoon Infant Rg" pitchFamily="50" charset="0"/>
                <a:cs typeface="Sassoon Infant Rg" pitchFamily="50" charset="0"/>
              </a:defRPr>
            </a:lvl4pPr>
            <a:lvl5pPr>
              <a:defRPr sz="1400">
                <a:solidFill>
                  <a:srgbClr val="1C1C1C"/>
                </a:solidFill>
                <a:latin typeface="Sassoon Infant Rg" pitchFamily="50" charset="0"/>
                <a:ea typeface="Sassoon Infant Rg" pitchFamily="50" charset="0"/>
                <a:cs typeface="Sassoon Infant Rg" pitchFamily="50" charset="0"/>
              </a:defRPr>
            </a:lvl5pPr>
            <a:lvl6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6pPr>
            <a:lvl7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7pPr>
            <a:lvl8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8pPr>
            <a:lvl9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9pPr>
          </a:lstStyle>
          <a:p>
            <a:r>
              <a:rPr lang="en-GB" altLang="en-US" dirty="0">
                <a:solidFill>
                  <a:schemeClr val="bg1"/>
                </a:solidFill>
                <a:latin typeface="Comic Sans MS" pitchFamily="66" charset="0"/>
              </a:rPr>
              <a:t>The noun is the </a:t>
            </a:r>
            <a:r>
              <a:rPr lang="en-GB" altLang="en-US" b="1" dirty="0">
                <a:solidFill>
                  <a:schemeClr val="bg1"/>
                </a:solidFill>
                <a:latin typeface="Comic Sans MS" pitchFamily="66" charset="0"/>
              </a:rPr>
              <a:t>main word </a:t>
            </a:r>
            <a:r>
              <a:rPr lang="en-GB" altLang="en-US" dirty="0">
                <a:solidFill>
                  <a:schemeClr val="bg1"/>
                </a:solidFill>
                <a:latin typeface="Comic Sans MS" pitchFamily="66" charset="0"/>
              </a:rPr>
              <a:t>in the phrase and other words give information about it.</a:t>
            </a:r>
          </a:p>
        </p:txBody>
      </p:sp>
      <p:grpSp>
        <p:nvGrpSpPr>
          <p:cNvPr id="12299" name="Group 14"/>
          <p:cNvGrpSpPr>
            <a:grpSpLocks/>
          </p:cNvGrpSpPr>
          <p:nvPr/>
        </p:nvGrpSpPr>
        <p:grpSpPr bwMode="auto">
          <a:xfrm>
            <a:off x="1019175" y="4184650"/>
            <a:ext cx="1717675" cy="711200"/>
            <a:chOff x="952040" y="4115726"/>
            <a:chExt cx="2904066" cy="711200"/>
          </a:xfrm>
        </p:grpSpPr>
        <p:sp>
          <p:nvSpPr>
            <p:cNvPr id="7" name="Rectangle 6"/>
            <p:cNvSpPr/>
            <p:nvPr/>
          </p:nvSpPr>
          <p:spPr>
            <a:xfrm>
              <a:off x="952040" y="4115726"/>
              <a:ext cx="2904066" cy="7112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310" name="TextBox 13"/>
            <p:cNvSpPr txBox="1">
              <a:spLocks noChangeArrowheads="1"/>
            </p:cNvSpPr>
            <p:nvPr/>
          </p:nvSpPr>
          <p:spPr bwMode="auto">
            <a:xfrm>
              <a:off x="1075265" y="4286660"/>
              <a:ext cx="25538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1C1C1C"/>
                  </a:solidFill>
                  <a:latin typeface="Sassoon Infant Rg" pitchFamily="50" charset="0"/>
                  <a:ea typeface="Sassoon Infant Rg" pitchFamily="50" charset="0"/>
                  <a:cs typeface="Sassoon Infant Rg" pitchFamily="50" charset="0"/>
                </a:defRPr>
              </a:lvl1pPr>
              <a:lvl2pPr marL="742950" indent="-285750">
                <a:defRPr sz="1600">
                  <a:solidFill>
                    <a:srgbClr val="1C1C1C"/>
                  </a:solidFill>
                  <a:latin typeface="Sassoon Infant Rg" pitchFamily="50" charset="0"/>
                  <a:ea typeface="Sassoon Infant Rg" pitchFamily="50" charset="0"/>
                  <a:cs typeface="Sassoon Infant Rg" pitchFamily="50" charset="0"/>
                </a:defRPr>
              </a:lvl2pPr>
              <a:lvl3pPr>
                <a:defRPr sz="1400">
                  <a:solidFill>
                    <a:srgbClr val="1C1C1C"/>
                  </a:solidFill>
                  <a:latin typeface="Sassoon Infant Rg" pitchFamily="50" charset="0"/>
                  <a:ea typeface="Sassoon Infant Rg" pitchFamily="50" charset="0"/>
                  <a:cs typeface="Sassoon Infant Rg" pitchFamily="50" charset="0"/>
                </a:defRPr>
              </a:lvl3pPr>
              <a:lvl4pPr>
                <a:defRPr sz="1400">
                  <a:solidFill>
                    <a:srgbClr val="1C1C1C"/>
                  </a:solidFill>
                  <a:latin typeface="Sassoon Infant Rg" pitchFamily="50" charset="0"/>
                  <a:ea typeface="Sassoon Infant Rg" pitchFamily="50" charset="0"/>
                  <a:cs typeface="Sassoon Infant Rg" pitchFamily="50" charset="0"/>
                </a:defRPr>
              </a:lvl4pPr>
              <a:lvl5pPr>
                <a:defRPr sz="1400">
                  <a:solidFill>
                    <a:srgbClr val="1C1C1C"/>
                  </a:solidFill>
                  <a:latin typeface="Sassoon Infant Rg" pitchFamily="50" charset="0"/>
                  <a:ea typeface="Sassoon Infant Rg" pitchFamily="50" charset="0"/>
                  <a:cs typeface="Sassoon Infant Rg" pitchFamily="50" charset="0"/>
                </a:defRPr>
              </a:lvl5pPr>
              <a:lvl6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6pPr>
              <a:lvl7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7pPr>
              <a:lvl8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8pPr>
              <a:lvl9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9pPr>
            </a:lstStyle>
            <a:p>
              <a:pPr algn="ctr"/>
              <a:r>
                <a:rPr lang="en-GB" altLang="en-US" dirty="0" smtClean="0">
                  <a:solidFill>
                    <a:schemeClr val="tx1"/>
                  </a:solidFill>
                  <a:latin typeface="Comic Sans MS" pitchFamily="66" charset="0"/>
                </a:rPr>
                <a:t>alien</a:t>
              </a:r>
              <a:endParaRPr lang="en-GB" altLang="en-US" dirty="0">
                <a:solidFill>
                  <a:schemeClr val="tx1"/>
                </a:solidFill>
                <a:latin typeface="Comic Sans MS" pitchFamily="66" charset="0"/>
              </a:endParaRPr>
            </a:p>
          </p:txBody>
        </p:sp>
      </p:grpSp>
      <p:sp>
        <p:nvSpPr>
          <p:cNvPr id="12300" name="TextBox 17"/>
          <p:cNvSpPr txBox="1">
            <a:spLocks noChangeArrowheads="1"/>
          </p:cNvSpPr>
          <p:nvPr/>
        </p:nvSpPr>
        <p:spPr bwMode="auto">
          <a:xfrm>
            <a:off x="1393825" y="5014913"/>
            <a:ext cx="1343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1C1C1C"/>
                </a:solidFill>
                <a:latin typeface="Sassoon Infant Rg" pitchFamily="50" charset="0"/>
                <a:ea typeface="Sassoon Infant Rg" pitchFamily="50" charset="0"/>
                <a:cs typeface="Sassoon Infant Rg" pitchFamily="50" charset="0"/>
              </a:defRPr>
            </a:lvl1pPr>
            <a:lvl2pPr marL="742950" indent="-285750">
              <a:defRPr sz="1600">
                <a:solidFill>
                  <a:srgbClr val="1C1C1C"/>
                </a:solidFill>
                <a:latin typeface="Sassoon Infant Rg" pitchFamily="50" charset="0"/>
                <a:ea typeface="Sassoon Infant Rg" pitchFamily="50" charset="0"/>
                <a:cs typeface="Sassoon Infant Rg" pitchFamily="50" charset="0"/>
              </a:defRPr>
            </a:lvl2pPr>
            <a:lvl3pPr>
              <a:defRPr sz="1400">
                <a:solidFill>
                  <a:srgbClr val="1C1C1C"/>
                </a:solidFill>
                <a:latin typeface="Sassoon Infant Rg" pitchFamily="50" charset="0"/>
                <a:ea typeface="Sassoon Infant Rg" pitchFamily="50" charset="0"/>
                <a:cs typeface="Sassoon Infant Rg" pitchFamily="50" charset="0"/>
              </a:defRPr>
            </a:lvl3pPr>
            <a:lvl4pPr>
              <a:defRPr sz="1400">
                <a:solidFill>
                  <a:srgbClr val="1C1C1C"/>
                </a:solidFill>
                <a:latin typeface="Sassoon Infant Rg" pitchFamily="50" charset="0"/>
                <a:ea typeface="Sassoon Infant Rg" pitchFamily="50" charset="0"/>
                <a:cs typeface="Sassoon Infant Rg" pitchFamily="50" charset="0"/>
              </a:defRPr>
            </a:lvl4pPr>
            <a:lvl5pPr>
              <a:defRPr sz="1400">
                <a:solidFill>
                  <a:srgbClr val="1C1C1C"/>
                </a:solidFill>
                <a:latin typeface="Sassoon Infant Rg" pitchFamily="50" charset="0"/>
                <a:ea typeface="Sassoon Infant Rg" pitchFamily="50" charset="0"/>
                <a:cs typeface="Sassoon Infant Rg" pitchFamily="50" charset="0"/>
              </a:defRPr>
            </a:lvl5pPr>
            <a:lvl6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6pPr>
            <a:lvl7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7pPr>
            <a:lvl8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8pPr>
            <a:lvl9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9pPr>
          </a:lstStyle>
          <a:p>
            <a:r>
              <a:rPr lang="en-GB" altLang="en-US" b="1" dirty="0">
                <a:solidFill>
                  <a:schemeClr val="bg1"/>
                </a:solidFill>
                <a:latin typeface="Comic Sans MS" pitchFamily="66" charset="0"/>
              </a:rPr>
              <a:t>noun</a:t>
            </a:r>
          </a:p>
        </p:txBody>
      </p:sp>
      <p:cxnSp>
        <p:nvCxnSpPr>
          <p:cNvPr id="26" name="Straight Arrow Connector 25"/>
          <p:cNvCxnSpPr/>
          <p:nvPr/>
        </p:nvCxnSpPr>
        <p:spPr>
          <a:xfrm flipV="1">
            <a:off x="1849438" y="4699000"/>
            <a:ext cx="1587" cy="3460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302" name="Group 14"/>
          <p:cNvGrpSpPr>
            <a:grpSpLocks/>
          </p:cNvGrpSpPr>
          <p:nvPr/>
        </p:nvGrpSpPr>
        <p:grpSpPr bwMode="auto">
          <a:xfrm>
            <a:off x="5575299" y="4872037"/>
            <a:ext cx="2252663" cy="711200"/>
            <a:chOff x="952040" y="4115726"/>
            <a:chExt cx="2904066" cy="711200"/>
          </a:xfrm>
        </p:grpSpPr>
        <p:sp>
          <p:nvSpPr>
            <p:cNvPr id="20" name="Rectangle 19"/>
            <p:cNvSpPr/>
            <p:nvPr/>
          </p:nvSpPr>
          <p:spPr>
            <a:xfrm>
              <a:off x="952040" y="4115726"/>
              <a:ext cx="2904066" cy="7112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308" name="TextBox 13"/>
            <p:cNvSpPr txBox="1">
              <a:spLocks noChangeArrowheads="1"/>
            </p:cNvSpPr>
            <p:nvPr/>
          </p:nvSpPr>
          <p:spPr bwMode="auto">
            <a:xfrm>
              <a:off x="979773" y="4270872"/>
              <a:ext cx="25538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1C1C1C"/>
                  </a:solidFill>
                  <a:latin typeface="Sassoon Infant Rg" pitchFamily="50" charset="0"/>
                  <a:ea typeface="Sassoon Infant Rg" pitchFamily="50" charset="0"/>
                  <a:cs typeface="Sassoon Infant Rg" pitchFamily="50" charset="0"/>
                </a:defRPr>
              </a:lvl1pPr>
              <a:lvl2pPr marL="742950" indent="-285750">
                <a:defRPr sz="1600">
                  <a:solidFill>
                    <a:srgbClr val="1C1C1C"/>
                  </a:solidFill>
                  <a:latin typeface="Sassoon Infant Rg" pitchFamily="50" charset="0"/>
                  <a:ea typeface="Sassoon Infant Rg" pitchFamily="50" charset="0"/>
                  <a:cs typeface="Sassoon Infant Rg" pitchFamily="50" charset="0"/>
                </a:defRPr>
              </a:lvl2pPr>
              <a:lvl3pPr>
                <a:defRPr sz="1400">
                  <a:solidFill>
                    <a:srgbClr val="1C1C1C"/>
                  </a:solidFill>
                  <a:latin typeface="Sassoon Infant Rg" pitchFamily="50" charset="0"/>
                  <a:ea typeface="Sassoon Infant Rg" pitchFamily="50" charset="0"/>
                  <a:cs typeface="Sassoon Infant Rg" pitchFamily="50" charset="0"/>
                </a:defRPr>
              </a:lvl3pPr>
              <a:lvl4pPr>
                <a:defRPr sz="1400">
                  <a:solidFill>
                    <a:srgbClr val="1C1C1C"/>
                  </a:solidFill>
                  <a:latin typeface="Sassoon Infant Rg" pitchFamily="50" charset="0"/>
                  <a:ea typeface="Sassoon Infant Rg" pitchFamily="50" charset="0"/>
                  <a:cs typeface="Sassoon Infant Rg" pitchFamily="50" charset="0"/>
                </a:defRPr>
              </a:lvl4pPr>
              <a:lvl5pPr>
                <a:defRPr sz="1400">
                  <a:solidFill>
                    <a:srgbClr val="1C1C1C"/>
                  </a:solidFill>
                  <a:latin typeface="Sassoon Infant Rg" pitchFamily="50" charset="0"/>
                  <a:ea typeface="Sassoon Infant Rg" pitchFamily="50" charset="0"/>
                  <a:cs typeface="Sassoon Infant Rg" pitchFamily="50" charset="0"/>
                </a:defRPr>
              </a:lvl5pPr>
              <a:lvl6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6pPr>
              <a:lvl7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7pPr>
              <a:lvl8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8pPr>
              <a:lvl9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9pPr>
            </a:lstStyle>
            <a:p>
              <a:pPr algn="ctr"/>
              <a:r>
                <a:rPr lang="en-GB" altLang="en-US" dirty="0" smtClean="0">
                  <a:solidFill>
                    <a:schemeClr val="tx1"/>
                  </a:solidFill>
                  <a:latin typeface="Comic Sans MS" pitchFamily="66" charset="0"/>
                </a:rPr>
                <a:t>The alien</a:t>
              </a:r>
              <a:endParaRPr lang="en-GB" altLang="en-US" dirty="0">
                <a:solidFill>
                  <a:schemeClr val="tx1"/>
                </a:solidFill>
                <a:latin typeface="Comic Sans MS" pitchFamily="66" charset="0"/>
              </a:endParaRPr>
            </a:p>
          </p:txBody>
        </p:sp>
      </p:grpSp>
      <p:sp>
        <p:nvSpPr>
          <p:cNvPr id="12303" name="TextBox 15"/>
          <p:cNvSpPr txBox="1">
            <a:spLocks noChangeArrowheads="1"/>
          </p:cNvSpPr>
          <p:nvPr/>
        </p:nvSpPr>
        <p:spPr bwMode="auto">
          <a:xfrm>
            <a:off x="5575299" y="5652056"/>
            <a:ext cx="16527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1C1C1C"/>
                </a:solidFill>
                <a:latin typeface="Sassoon Infant Rg" pitchFamily="50" charset="0"/>
                <a:ea typeface="Sassoon Infant Rg" pitchFamily="50" charset="0"/>
                <a:cs typeface="Sassoon Infant Rg" pitchFamily="50" charset="0"/>
              </a:defRPr>
            </a:lvl1pPr>
            <a:lvl2pPr marL="742950" indent="-285750">
              <a:defRPr sz="1600">
                <a:solidFill>
                  <a:srgbClr val="1C1C1C"/>
                </a:solidFill>
                <a:latin typeface="Sassoon Infant Rg" pitchFamily="50" charset="0"/>
                <a:ea typeface="Sassoon Infant Rg" pitchFamily="50" charset="0"/>
                <a:cs typeface="Sassoon Infant Rg" pitchFamily="50" charset="0"/>
              </a:defRPr>
            </a:lvl2pPr>
            <a:lvl3pPr>
              <a:defRPr sz="1400">
                <a:solidFill>
                  <a:srgbClr val="1C1C1C"/>
                </a:solidFill>
                <a:latin typeface="Sassoon Infant Rg" pitchFamily="50" charset="0"/>
                <a:ea typeface="Sassoon Infant Rg" pitchFamily="50" charset="0"/>
                <a:cs typeface="Sassoon Infant Rg" pitchFamily="50" charset="0"/>
              </a:defRPr>
            </a:lvl3pPr>
            <a:lvl4pPr>
              <a:defRPr sz="1400">
                <a:solidFill>
                  <a:srgbClr val="1C1C1C"/>
                </a:solidFill>
                <a:latin typeface="Sassoon Infant Rg" pitchFamily="50" charset="0"/>
                <a:ea typeface="Sassoon Infant Rg" pitchFamily="50" charset="0"/>
                <a:cs typeface="Sassoon Infant Rg" pitchFamily="50" charset="0"/>
              </a:defRPr>
            </a:lvl4pPr>
            <a:lvl5pPr>
              <a:defRPr sz="1400">
                <a:solidFill>
                  <a:srgbClr val="1C1C1C"/>
                </a:solidFill>
                <a:latin typeface="Sassoon Infant Rg" pitchFamily="50" charset="0"/>
                <a:ea typeface="Sassoon Infant Rg" pitchFamily="50" charset="0"/>
                <a:cs typeface="Sassoon Infant Rg" pitchFamily="50" charset="0"/>
              </a:defRPr>
            </a:lvl5pPr>
            <a:lvl6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6pPr>
            <a:lvl7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7pPr>
            <a:lvl8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8pPr>
            <a:lvl9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9pPr>
          </a:lstStyle>
          <a:p>
            <a:r>
              <a:rPr lang="en-GB" altLang="en-US" sz="1700" b="1" dirty="0">
                <a:solidFill>
                  <a:schemeClr val="bg1"/>
                </a:solidFill>
                <a:latin typeface="Comic Sans MS" pitchFamily="66" charset="0"/>
              </a:rPr>
              <a:t>determiner</a:t>
            </a:r>
            <a:r>
              <a:rPr lang="en-GB" altLang="en-US" b="1" dirty="0">
                <a:solidFill>
                  <a:schemeClr val="bg1"/>
                </a:solidFill>
              </a:rPr>
              <a:t> </a:t>
            </a:r>
          </a:p>
        </p:txBody>
      </p:sp>
      <p:sp>
        <p:nvSpPr>
          <p:cNvPr id="12304" name="TextBox 17"/>
          <p:cNvSpPr txBox="1">
            <a:spLocks noChangeArrowheads="1"/>
          </p:cNvSpPr>
          <p:nvPr/>
        </p:nvSpPr>
        <p:spPr bwMode="auto">
          <a:xfrm>
            <a:off x="6757194" y="5653088"/>
            <a:ext cx="1343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1C1C1C"/>
                </a:solidFill>
                <a:latin typeface="Sassoon Infant Rg" pitchFamily="50" charset="0"/>
                <a:ea typeface="Sassoon Infant Rg" pitchFamily="50" charset="0"/>
                <a:cs typeface="Sassoon Infant Rg" pitchFamily="50" charset="0"/>
              </a:defRPr>
            </a:lvl1pPr>
            <a:lvl2pPr marL="742950" indent="-285750">
              <a:defRPr sz="1600">
                <a:solidFill>
                  <a:srgbClr val="1C1C1C"/>
                </a:solidFill>
                <a:latin typeface="Sassoon Infant Rg" pitchFamily="50" charset="0"/>
                <a:ea typeface="Sassoon Infant Rg" pitchFamily="50" charset="0"/>
                <a:cs typeface="Sassoon Infant Rg" pitchFamily="50" charset="0"/>
              </a:defRPr>
            </a:lvl2pPr>
            <a:lvl3pPr>
              <a:defRPr sz="1400">
                <a:solidFill>
                  <a:srgbClr val="1C1C1C"/>
                </a:solidFill>
                <a:latin typeface="Sassoon Infant Rg" pitchFamily="50" charset="0"/>
                <a:ea typeface="Sassoon Infant Rg" pitchFamily="50" charset="0"/>
                <a:cs typeface="Sassoon Infant Rg" pitchFamily="50" charset="0"/>
              </a:defRPr>
            </a:lvl3pPr>
            <a:lvl4pPr>
              <a:defRPr sz="1400">
                <a:solidFill>
                  <a:srgbClr val="1C1C1C"/>
                </a:solidFill>
                <a:latin typeface="Sassoon Infant Rg" pitchFamily="50" charset="0"/>
                <a:ea typeface="Sassoon Infant Rg" pitchFamily="50" charset="0"/>
                <a:cs typeface="Sassoon Infant Rg" pitchFamily="50" charset="0"/>
              </a:defRPr>
            </a:lvl4pPr>
            <a:lvl5pPr>
              <a:defRPr sz="1400">
                <a:solidFill>
                  <a:srgbClr val="1C1C1C"/>
                </a:solidFill>
                <a:latin typeface="Sassoon Infant Rg" pitchFamily="50" charset="0"/>
                <a:ea typeface="Sassoon Infant Rg" pitchFamily="50" charset="0"/>
                <a:cs typeface="Sassoon Infant Rg" pitchFamily="50" charset="0"/>
              </a:defRPr>
            </a:lvl5pPr>
            <a:lvl6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6pPr>
            <a:lvl7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7pPr>
            <a:lvl8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8pPr>
            <a:lvl9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9pPr>
          </a:lstStyle>
          <a:p>
            <a:r>
              <a:rPr lang="en-GB" altLang="en-US" b="1" dirty="0">
                <a:solidFill>
                  <a:schemeClr val="bg1"/>
                </a:solidFill>
                <a:latin typeface="Comic Sans MS" pitchFamily="66" charset="0"/>
              </a:rPr>
              <a:t>noun</a:t>
            </a:r>
          </a:p>
        </p:txBody>
      </p:sp>
      <p:cxnSp>
        <p:nvCxnSpPr>
          <p:cNvPr id="24" name="Straight Arrow Connector 23"/>
          <p:cNvCxnSpPr/>
          <p:nvPr/>
        </p:nvCxnSpPr>
        <p:spPr>
          <a:xfrm flipV="1">
            <a:off x="6427788" y="5319713"/>
            <a:ext cx="1587" cy="3460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845879" y="5351592"/>
            <a:ext cx="1588" cy="3460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1755" y="2517775"/>
            <a:ext cx="189547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79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297">
                                            <p:txEl>
                                              <p:pRg st="0" end="0"/>
                                            </p:txEl>
                                          </p:spTgt>
                                        </p:tgtEl>
                                        <p:attrNameLst>
                                          <p:attrName>style.visibility</p:attrName>
                                        </p:attrNameLst>
                                      </p:cBhvr>
                                      <p:to>
                                        <p:strVal val="visible"/>
                                      </p:to>
                                    </p:set>
                                    <p:anim calcmode="lin" valueType="num">
                                      <p:cBhvr additive="base">
                                        <p:cTn id="11" dur="500" fill="hold"/>
                                        <p:tgtEl>
                                          <p:spTgt spid="1229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2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298">
                                            <p:txEl>
                                              <p:pRg st="0" end="0"/>
                                            </p:txEl>
                                          </p:spTgt>
                                        </p:tgtEl>
                                        <p:attrNameLst>
                                          <p:attrName>style.visibility</p:attrName>
                                        </p:attrNameLst>
                                      </p:cBhvr>
                                      <p:to>
                                        <p:strVal val="visible"/>
                                      </p:to>
                                    </p:set>
                                    <p:anim calcmode="lin" valueType="num">
                                      <p:cBhvr additive="base">
                                        <p:cTn id="17" dur="500" fill="hold"/>
                                        <p:tgtEl>
                                          <p:spTgt spid="1229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29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itle 5"/>
          <p:cNvSpPr>
            <a:spLocks noGrp="1"/>
          </p:cNvSpPr>
          <p:nvPr>
            <p:ph type="title"/>
          </p:nvPr>
        </p:nvSpPr>
        <p:spPr>
          <a:xfrm>
            <a:off x="457200" y="630238"/>
            <a:ext cx="8220075" cy="873125"/>
          </a:xfrm>
        </p:spPr>
        <p:txBody>
          <a:bodyPr>
            <a:normAutofit/>
          </a:bodyPr>
          <a:lstStyle/>
          <a:p>
            <a:pPr eaLnBrk="1" hangingPunct="1">
              <a:defRPr/>
            </a:pPr>
            <a:r>
              <a:rPr lang="en-GB" altLang="en-US" sz="3600" dirty="0" smtClean="0"/>
              <a:t>Adding Adjectives</a:t>
            </a:r>
          </a:p>
        </p:txBody>
      </p:sp>
      <p:sp>
        <p:nvSpPr>
          <p:cNvPr id="4" name="Rectangle 3"/>
          <p:cNvSpPr/>
          <p:nvPr/>
        </p:nvSpPr>
        <p:spPr>
          <a:xfrm>
            <a:off x="711200" y="1828800"/>
            <a:ext cx="7632700" cy="4484687"/>
          </a:xfrm>
          <a:prstGeom prst="rect">
            <a:avLst/>
          </a:prstGeom>
          <a:solidFill>
            <a:srgbClr val="D9F5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18" name="TextBox 5"/>
          <p:cNvSpPr txBox="1">
            <a:spLocks noChangeArrowheads="1"/>
          </p:cNvSpPr>
          <p:nvPr/>
        </p:nvSpPr>
        <p:spPr bwMode="auto">
          <a:xfrm>
            <a:off x="755649" y="1828800"/>
            <a:ext cx="3162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1C1C1C"/>
                </a:solidFill>
                <a:latin typeface="Sassoon Infant Rg" pitchFamily="50" charset="0"/>
                <a:ea typeface="Sassoon Infant Rg" pitchFamily="50" charset="0"/>
                <a:cs typeface="Sassoon Infant Rg" pitchFamily="50" charset="0"/>
              </a:defRPr>
            </a:lvl1pPr>
            <a:lvl2pPr marL="742950" indent="-285750">
              <a:defRPr sz="1600">
                <a:solidFill>
                  <a:srgbClr val="1C1C1C"/>
                </a:solidFill>
                <a:latin typeface="Sassoon Infant Rg" pitchFamily="50" charset="0"/>
                <a:ea typeface="Sassoon Infant Rg" pitchFamily="50" charset="0"/>
                <a:cs typeface="Sassoon Infant Rg" pitchFamily="50" charset="0"/>
              </a:defRPr>
            </a:lvl2pPr>
            <a:lvl3pPr>
              <a:defRPr sz="1400">
                <a:solidFill>
                  <a:srgbClr val="1C1C1C"/>
                </a:solidFill>
                <a:latin typeface="Sassoon Infant Rg" pitchFamily="50" charset="0"/>
                <a:ea typeface="Sassoon Infant Rg" pitchFamily="50" charset="0"/>
                <a:cs typeface="Sassoon Infant Rg" pitchFamily="50" charset="0"/>
              </a:defRPr>
            </a:lvl3pPr>
            <a:lvl4pPr>
              <a:defRPr sz="1400">
                <a:solidFill>
                  <a:srgbClr val="1C1C1C"/>
                </a:solidFill>
                <a:latin typeface="Sassoon Infant Rg" pitchFamily="50" charset="0"/>
                <a:ea typeface="Sassoon Infant Rg" pitchFamily="50" charset="0"/>
                <a:cs typeface="Sassoon Infant Rg" pitchFamily="50" charset="0"/>
              </a:defRPr>
            </a:lvl4pPr>
            <a:lvl5pPr>
              <a:defRPr sz="1400">
                <a:solidFill>
                  <a:srgbClr val="1C1C1C"/>
                </a:solidFill>
                <a:latin typeface="Sassoon Infant Rg" pitchFamily="50" charset="0"/>
                <a:ea typeface="Sassoon Infant Rg" pitchFamily="50" charset="0"/>
                <a:cs typeface="Sassoon Infant Rg" pitchFamily="50" charset="0"/>
              </a:defRPr>
            </a:lvl5pPr>
            <a:lvl6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6pPr>
            <a:lvl7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7pPr>
            <a:lvl8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8pPr>
            <a:lvl9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9pPr>
          </a:lstStyle>
          <a:p>
            <a:r>
              <a:rPr lang="en-GB" altLang="en-US" b="1" dirty="0">
                <a:solidFill>
                  <a:schemeClr val="bg1"/>
                </a:solidFill>
                <a:latin typeface="Comic Sans MS" pitchFamily="66" charset="0"/>
              </a:rPr>
              <a:t>Expanded noun phrases</a:t>
            </a:r>
          </a:p>
        </p:txBody>
      </p:sp>
      <p:sp>
        <p:nvSpPr>
          <p:cNvPr id="13319" name="TextBox 7"/>
          <p:cNvSpPr txBox="1">
            <a:spLocks noChangeArrowheads="1"/>
          </p:cNvSpPr>
          <p:nvPr/>
        </p:nvSpPr>
        <p:spPr bwMode="auto">
          <a:xfrm>
            <a:off x="952500" y="2417763"/>
            <a:ext cx="24796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1C1C1C"/>
                </a:solidFill>
                <a:latin typeface="Sassoon Infant Rg" pitchFamily="50" charset="0"/>
                <a:ea typeface="Sassoon Infant Rg" pitchFamily="50" charset="0"/>
                <a:cs typeface="Sassoon Infant Rg" pitchFamily="50" charset="0"/>
              </a:defRPr>
            </a:lvl1pPr>
            <a:lvl2pPr marL="742950" indent="-285750">
              <a:defRPr sz="1600">
                <a:solidFill>
                  <a:srgbClr val="1C1C1C"/>
                </a:solidFill>
                <a:latin typeface="Sassoon Infant Rg" pitchFamily="50" charset="0"/>
                <a:ea typeface="Sassoon Infant Rg" pitchFamily="50" charset="0"/>
                <a:cs typeface="Sassoon Infant Rg" pitchFamily="50" charset="0"/>
              </a:defRPr>
            </a:lvl2pPr>
            <a:lvl3pPr>
              <a:defRPr sz="1400">
                <a:solidFill>
                  <a:srgbClr val="1C1C1C"/>
                </a:solidFill>
                <a:latin typeface="Sassoon Infant Rg" pitchFamily="50" charset="0"/>
                <a:ea typeface="Sassoon Infant Rg" pitchFamily="50" charset="0"/>
                <a:cs typeface="Sassoon Infant Rg" pitchFamily="50" charset="0"/>
              </a:defRPr>
            </a:lvl3pPr>
            <a:lvl4pPr>
              <a:defRPr sz="1400">
                <a:solidFill>
                  <a:srgbClr val="1C1C1C"/>
                </a:solidFill>
                <a:latin typeface="Sassoon Infant Rg" pitchFamily="50" charset="0"/>
                <a:ea typeface="Sassoon Infant Rg" pitchFamily="50" charset="0"/>
                <a:cs typeface="Sassoon Infant Rg" pitchFamily="50" charset="0"/>
              </a:defRPr>
            </a:lvl4pPr>
            <a:lvl5pPr>
              <a:defRPr sz="1400">
                <a:solidFill>
                  <a:srgbClr val="1C1C1C"/>
                </a:solidFill>
                <a:latin typeface="Sassoon Infant Rg" pitchFamily="50" charset="0"/>
                <a:ea typeface="Sassoon Infant Rg" pitchFamily="50" charset="0"/>
                <a:cs typeface="Sassoon Infant Rg" pitchFamily="50" charset="0"/>
              </a:defRPr>
            </a:lvl5pPr>
            <a:lvl6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6pPr>
            <a:lvl7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7pPr>
            <a:lvl8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8pPr>
            <a:lvl9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9pPr>
          </a:lstStyle>
          <a:p>
            <a:r>
              <a:rPr lang="en-GB" altLang="en-US" dirty="0">
                <a:solidFill>
                  <a:schemeClr val="bg1"/>
                </a:solidFill>
                <a:latin typeface="Comic Sans MS" pitchFamily="66" charset="0"/>
              </a:rPr>
              <a:t>Expanded noun phrases give more detail than a simple noun phrase.</a:t>
            </a:r>
          </a:p>
        </p:txBody>
      </p:sp>
      <p:sp>
        <p:nvSpPr>
          <p:cNvPr id="13321" name="TextBox 11"/>
          <p:cNvSpPr txBox="1">
            <a:spLocks noChangeArrowheads="1"/>
          </p:cNvSpPr>
          <p:nvPr/>
        </p:nvSpPr>
        <p:spPr bwMode="auto">
          <a:xfrm>
            <a:off x="5796730" y="2013744"/>
            <a:ext cx="24812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1C1C1C"/>
                </a:solidFill>
                <a:latin typeface="Sassoon Infant Rg" pitchFamily="50" charset="0"/>
                <a:ea typeface="Sassoon Infant Rg" pitchFamily="50" charset="0"/>
                <a:cs typeface="Sassoon Infant Rg" pitchFamily="50" charset="0"/>
              </a:defRPr>
            </a:lvl1pPr>
            <a:lvl2pPr marL="742950" indent="-285750">
              <a:defRPr sz="1600">
                <a:solidFill>
                  <a:srgbClr val="1C1C1C"/>
                </a:solidFill>
                <a:latin typeface="Sassoon Infant Rg" pitchFamily="50" charset="0"/>
                <a:ea typeface="Sassoon Infant Rg" pitchFamily="50" charset="0"/>
                <a:cs typeface="Sassoon Infant Rg" pitchFamily="50" charset="0"/>
              </a:defRPr>
            </a:lvl2pPr>
            <a:lvl3pPr>
              <a:defRPr sz="1400">
                <a:solidFill>
                  <a:srgbClr val="1C1C1C"/>
                </a:solidFill>
                <a:latin typeface="Sassoon Infant Rg" pitchFamily="50" charset="0"/>
                <a:ea typeface="Sassoon Infant Rg" pitchFamily="50" charset="0"/>
                <a:cs typeface="Sassoon Infant Rg" pitchFamily="50" charset="0"/>
              </a:defRPr>
            </a:lvl3pPr>
            <a:lvl4pPr>
              <a:defRPr sz="1400">
                <a:solidFill>
                  <a:srgbClr val="1C1C1C"/>
                </a:solidFill>
                <a:latin typeface="Sassoon Infant Rg" pitchFamily="50" charset="0"/>
                <a:ea typeface="Sassoon Infant Rg" pitchFamily="50" charset="0"/>
                <a:cs typeface="Sassoon Infant Rg" pitchFamily="50" charset="0"/>
              </a:defRPr>
            </a:lvl4pPr>
            <a:lvl5pPr>
              <a:defRPr sz="1400">
                <a:solidFill>
                  <a:srgbClr val="1C1C1C"/>
                </a:solidFill>
                <a:latin typeface="Sassoon Infant Rg" pitchFamily="50" charset="0"/>
                <a:ea typeface="Sassoon Infant Rg" pitchFamily="50" charset="0"/>
                <a:cs typeface="Sassoon Infant Rg" pitchFamily="50" charset="0"/>
              </a:defRPr>
            </a:lvl5pPr>
            <a:lvl6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6pPr>
            <a:lvl7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7pPr>
            <a:lvl8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8pPr>
            <a:lvl9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9pPr>
          </a:lstStyle>
          <a:p>
            <a:r>
              <a:rPr lang="en-GB" altLang="en-US" dirty="0">
                <a:solidFill>
                  <a:schemeClr val="bg1"/>
                </a:solidFill>
                <a:latin typeface="Comic Sans MS" pitchFamily="66" charset="0"/>
              </a:rPr>
              <a:t>You add adjectives after the determiner to make an expanded noun phrase </a:t>
            </a:r>
          </a:p>
        </p:txBody>
      </p:sp>
      <p:sp>
        <p:nvSpPr>
          <p:cNvPr id="13322" name="TextBox 12"/>
          <p:cNvSpPr txBox="1">
            <a:spLocks noChangeArrowheads="1"/>
          </p:cNvSpPr>
          <p:nvPr/>
        </p:nvSpPr>
        <p:spPr bwMode="auto">
          <a:xfrm>
            <a:off x="5940152" y="3451741"/>
            <a:ext cx="24812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1C1C1C"/>
                </a:solidFill>
                <a:latin typeface="Sassoon Infant Rg" pitchFamily="50" charset="0"/>
                <a:ea typeface="Sassoon Infant Rg" pitchFamily="50" charset="0"/>
                <a:cs typeface="Sassoon Infant Rg" pitchFamily="50" charset="0"/>
              </a:defRPr>
            </a:lvl1pPr>
            <a:lvl2pPr marL="742950" indent="-285750">
              <a:defRPr sz="1600">
                <a:solidFill>
                  <a:srgbClr val="1C1C1C"/>
                </a:solidFill>
                <a:latin typeface="Sassoon Infant Rg" pitchFamily="50" charset="0"/>
                <a:ea typeface="Sassoon Infant Rg" pitchFamily="50" charset="0"/>
                <a:cs typeface="Sassoon Infant Rg" pitchFamily="50" charset="0"/>
              </a:defRPr>
            </a:lvl2pPr>
            <a:lvl3pPr>
              <a:defRPr sz="1400">
                <a:solidFill>
                  <a:srgbClr val="1C1C1C"/>
                </a:solidFill>
                <a:latin typeface="Sassoon Infant Rg" pitchFamily="50" charset="0"/>
                <a:ea typeface="Sassoon Infant Rg" pitchFamily="50" charset="0"/>
                <a:cs typeface="Sassoon Infant Rg" pitchFamily="50" charset="0"/>
              </a:defRPr>
            </a:lvl3pPr>
            <a:lvl4pPr>
              <a:defRPr sz="1400">
                <a:solidFill>
                  <a:srgbClr val="1C1C1C"/>
                </a:solidFill>
                <a:latin typeface="Sassoon Infant Rg" pitchFamily="50" charset="0"/>
                <a:ea typeface="Sassoon Infant Rg" pitchFamily="50" charset="0"/>
                <a:cs typeface="Sassoon Infant Rg" pitchFamily="50" charset="0"/>
              </a:defRPr>
            </a:lvl4pPr>
            <a:lvl5pPr>
              <a:defRPr sz="1400">
                <a:solidFill>
                  <a:srgbClr val="1C1C1C"/>
                </a:solidFill>
                <a:latin typeface="Sassoon Infant Rg" pitchFamily="50" charset="0"/>
                <a:ea typeface="Sassoon Infant Rg" pitchFamily="50" charset="0"/>
                <a:cs typeface="Sassoon Infant Rg" pitchFamily="50" charset="0"/>
              </a:defRPr>
            </a:lvl5pPr>
            <a:lvl6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6pPr>
            <a:lvl7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7pPr>
            <a:lvl8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8pPr>
            <a:lvl9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9pPr>
          </a:lstStyle>
          <a:p>
            <a:r>
              <a:rPr lang="en-GB" altLang="en-US" dirty="0">
                <a:solidFill>
                  <a:schemeClr val="bg1"/>
                </a:solidFill>
                <a:latin typeface="Comic Sans MS" pitchFamily="66" charset="0"/>
              </a:rPr>
              <a:t>This adds extra detail about the noun. </a:t>
            </a:r>
          </a:p>
        </p:txBody>
      </p:sp>
      <p:grpSp>
        <p:nvGrpSpPr>
          <p:cNvPr id="13323" name="Group 14"/>
          <p:cNvGrpSpPr>
            <a:grpSpLocks/>
          </p:cNvGrpSpPr>
          <p:nvPr/>
        </p:nvGrpSpPr>
        <p:grpSpPr bwMode="auto">
          <a:xfrm>
            <a:off x="952500" y="4116388"/>
            <a:ext cx="2903538" cy="711200"/>
            <a:chOff x="952040" y="4115726"/>
            <a:chExt cx="2904066" cy="711200"/>
          </a:xfrm>
        </p:grpSpPr>
        <p:sp>
          <p:nvSpPr>
            <p:cNvPr id="7" name="Rectangle 6"/>
            <p:cNvSpPr/>
            <p:nvPr/>
          </p:nvSpPr>
          <p:spPr>
            <a:xfrm>
              <a:off x="952040" y="4115726"/>
              <a:ext cx="2904066" cy="7112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33" name="TextBox 13"/>
            <p:cNvSpPr txBox="1">
              <a:spLocks noChangeArrowheads="1"/>
            </p:cNvSpPr>
            <p:nvPr/>
          </p:nvSpPr>
          <p:spPr bwMode="auto">
            <a:xfrm>
              <a:off x="1075267" y="4286660"/>
              <a:ext cx="25538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1C1C1C"/>
                  </a:solidFill>
                  <a:latin typeface="Sassoon Infant Rg" pitchFamily="50" charset="0"/>
                  <a:ea typeface="Sassoon Infant Rg" pitchFamily="50" charset="0"/>
                  <a:cs typeface="Sassoon Infant Rg" pitchFamily="50" charset="0"/>
                </a:defRPr>
              </a:lvl1pPr>
              <a:lvl2pPr marL="742950" indent="-285750">
                <a:defRPr sz="1600">
                  <a:solidFill>
                    <a:srgbClr val="1C1C1C"/>
                  </a:solidFill>
                  <a:latin typeface="Sassoon Infant Rg" pitchFamily="50" charset="0"/>
                  <a:ea typeface="Sassoon Infant Rg" pitchFamily="50" charset="0"/>
                  <a:cs typeface="Sassoon Infant Rg" pitchFamily="50" charset="0"/>
                </a:defRPr>
              </a:lvl2pPr>
              <a:lvl3pPr>
                <a:defRPr sz="1400">
                  <a:solidFill>
                    <a:srgbClr val="1C1C1C"/>
                  </a:solidFill>
                  <a:latin typeface="Sassoon Infant Rg" pitchFamily="50" charset="0"/>
                  <a:ea typeface="Sassoon Infant Rg" pitchFamily="50" charset="0"/>
                  <a:cs typeface="Sassoon Infant Rg" pitchFamily="50" charset="0"/>
                </a:defRPr>
              </a:lvl3pPr>
              <a:lvl4pPr>
                <a:defRPr sz="1400">
                  <a:solidFill>
                    <a:srgbClr val="1C1C1C"/>
                  </a:solidFill>
                  <a:latin typeface="Sassoon Infant Rg" pitchFamily="50" charset="0"/>
                  <a:ea typeface="Sassoon Infant Rg" pitchFamily="50" charset="0"/>
                  <a:cs typeface="Sassoon Infant Rg" pitchFamily="50" charset="0"/>
                </a:defRPr>
              </a:lvl4pPr>
              <a:lvl5pPr>
                <a:defRPr sz="1400">
                  <a:solidFill>
                    <a:srgbClr val="1C1C1C"/>
                  </a:solidFill>
                  <a:latin typeface="Sassoon Infant Rg" pitchFamily="50" charset="0"/>
                  <a:ea typeface="Sassoon Infant Rg" pitchFamily="50" charset="0"/>
                  <a:cs typeface="Sassoon Infant Rg" pitchFamily="50" charset="0"/>
                </a:defRPr>
              </a:lvl5pPr>
              <a:lvl6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6pPr>
              <a:lvl7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7pPr>
              <a:lvl8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8pPr>
              <a:lvl9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9pPr>
            </a:lstStyle>
            <a:p>
              <a:pPr algn="ctr"/>
              <a:r>
                <a:rPr lang="en-GB" altLang="en-US" dirty="0">
                  <a:solidFill>
                    <a:schemeClr val="tx1"/>
                  </a:solidFill>
                  <a:latin typeface="Comic Sans MS" pitchFamily="66" charset="0"/>
                </a:rPr>
                <a:t>The </a:t>
              </a:r>
              <a:r>
                <a:rPr lang="en-GB" altLang="en-US" dirty="0" smtClean="0">
                  <a:solidFill>
                    <a:schemeClr val="tx1"/>
                  </a:solidFill>
                  <a:latin typeface="Comic Sans MS" pitchFamily="66" charset="0"/>
                </a:rPr>
                <a:t>small, green alien</a:t>
              </a:r>
              <a:endParaRPr lang="en-GB" altLang="en-US" dirty="0">
                <a:solidFill>
                  <a:schemeClr val="tx1"/>
                </a:solidFill>
                <a:latin typeface="Comic Sans MS" pitchFamily="66" charset="0"/>
              </a:endParaRPr>
            </a:p>
          </p:txBody>
        </p:sp>
      </p:grpSp>
      <p:sp>
        <p:nvSpPr>
          <p:cNvPr id="13324" name="TextBox 15"/>
          <p:cNvSpPr txBox="1">
            <a:spLocks noChangeArrowheads="1"/>
          </p:cNvSpPr>
          <p:nvPr/>
        </p:nvSpPr>
        <p:spPr bwMode="auto">
          <a:xfrm>
            <a:off x="755649" y="5019675"/>
            <a:ext cx="14366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1C1C1C"/>
                </a:solidFill>
                <a:latin typeface="Sassoon Infant Rg" pitchFamily="50" charset="0"/>
                <a:ea typeface="Sassoon Infant Rg" pitchFamily="50" charset="0"/>
                <a:cs typeface="Sassoon Infant Rg" pitchFamily="50" charset="0"/>
              </a:defRPr>
            </a:lvl1pPr>
            <a:lvl2pPr marL="742950" indent="-285750">
              <a:defRPr sz="1600">
                <a:solidFill>
                  <a:srgbClr val="1C1C1C"/>
                </a:solidFill>
                <a:latin typeface="Sassoon Infant Rg" pitchFamily="50" charset="0"/>
                <a:ea typeface="Sassoon Infant Rg" pitchFamily="50" charset="0"/>
                <a:cs typeface="Sassoon Infant Rg" pitchFamily="50" charset="0"/>
              </a:defRPr>
            </a:lvl2pPr>
            <a:lvl3pPr>
              <a:defRPr sz="1400">
                <a:solidFill>
                  <a:srgbClr val="1C1C1C"/>
                </a:solidFill>
                <a:latin typeface="Sassoon Infant Rg" pitchFamily="50" charset="0"/>
                <a:ea typeface="Sassoon Infant Rg" pitchFamily="50" charset="0"/>
                <a:cs typeface="Sassoon Infant Rg" pitchFamily="50" charset="0"/>
              </a:defRPr>
            </a:lvl3pPr>
            <a:lvl4pPr>
              <a:defRPr sz="1400">
                <a:solidFill>
                  <a:srgbClr val="1C1C1C"/>
                </a:solidFill>
                <a:latin typeface="Sassoon Infant Rg" pitchFamily="50" charset="0"/>
                <a:ea typeface="Sassoon Infant Rg" pitchFamily="50" charset="0"/>
                <a:cs typeface="Sassoon Infant Rg" pitchFamily="50" charset="0"/>
              </a:defRPr>
            </a:lvl4pPr>
            <a:lvl5pPr>
              <a:defRPr sz="1400">
                <a:solidFill>
                  <a:srgbClr val="1C1C1C"/>
                </a:solidFill>
                <a:latin typeface="Sassoon Infant Rg" pitchFamily="50" charset="0"/>
                <a:ea typeface="Sassoon Infant Rg" pitchFamily="50" charset="0"/>
                <a:cs typeface="Sassoon Infant Rg" pitchFamily="50" charset="0"/>
              </a:defRPr>
            </a:lvl5pPr>
            <a:lvl6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6pPr>
            <a:lvl7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7pPr>
            <a:lvl8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8pPr>
            <a:lvl9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9pPr>
          </a:lstStyle>
          <a:p>
            <a:r>
              <a:rPr lang="en-GB" altLang="en-US" dirty="0">
                <a:solidFill>
                  <a:schemeClr val="bg1"/>
                </a:solidFill>
                <a:latin typeface="Comic Sans MS" pitchFamily="66" charset="0"/>
              </a:rPr>
              <a:t>determiner </a:t>
            </a:r>
          </a:p>
        </p:txBody>
      </p:sp>
      <p:sp>
        <p:nvSpPr>
          <p:cNvPr id="13325" name="TextBox 17"/>
          <p:cNvSpPr txBox="1">
            <a:spLocks noChangeArrowheads="1"/>
          </p:cNvSpPr>
          <p:nvPr/>
        </p:nvSpPr>
        <p:spPr bwMode="auto">
          <a:xfrm>
            <a:off x="1979712" y="5180050"/>
            <a:ext cx="1343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1C1C1C"/>
                </a:solidFill>
                <a:latin typeface="Sassoon Infant Rg" pitchFamily="50" charset="0"/>
                <a:ea typeface="Sassoon Infant Rg" pitchFamily="50" charset="0"/>
                <a:cs typeface="Sassoon Infant Rg" pitchFamily="50" charset="0"/>
              </a:defRPr>
            </a:lvl1pPr>
            <a:lvl2pPr marL="742950" indent="-285750">
              <a:defRPr sz="1600">
                <a:solidFill>
                  <a:srgbClr val="1C1C1C"/>
                </a:solidFill>
                <a:latin typeface="Sassoon Infant Rg" pitchFamily="50" charset="0"/>
                <a:ea typeface="Sassoon Infant Rg" pitchFamily="50" charset="0"/>
                <a:cs typeface="Sassoon Infant Rg" pitchFamily="50" charset="0"/>
              </a:defRPr>
            </a:lvl2pPr>
            <a:lvl3pPr>
              <a:defRPr sz="1400">
                <a:solidFill>
                  <a:srgbClr val="1C1C1C"/>
                </a:solidFill>
                <a:latin typeface="Sassoon Infant Rg" pitchFamily="50" charset="0"/>
                <a:ea typeface="Sassoon Infant Rg" pitchFamily="50" charset="0"/>
                <a:cs typeface="Sassoon Infant Rg" pitchFamily="50" charset="0"/>
              </a:defRPr>
            </a:lvl3pPr>
            <a:lvl4pPr>
              <a:defRPr sz="1400">
                <a:solidFill>
                  <a:srgbClr val="1C1C1C"/>
                </a:solidFill>
                <a:latin typeface="Sassoon Infant Rg" pitchFamily="50" charset="0"/>
                <a:ea typeface="Sassoon Infant Rg" pitchFamily="50" charset="0"/>
                <a:cs typeface="Sassoon Infant Rg" pitchFamily="50" charset="0"/>
              </a:defRPr>
            </a:lvl4pPr>
            <a:lvl5pPr>
              <a:defRPr sz="1400">
                <a:solidFill>
                  <a:srgbClr val="1C1C1C"/>
                </a:solidFill>
                <a:latin typeface="Sassoon Infant Rg" pitchFamily="50" charset="0"/>
                <a:ea typeface="Sassoon Infant Rg" pitchFamily="50" charset="0"/>
                <a:cs typeface="Sassoon Infant Rg" pitchFamily="50" charset="0"/>
              </a:defRPr>
            </a:lvl5pPr>
            <a:lvl6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6pPr>
            <a:lvl7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7pPr>
            <a:lvl8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8pPr>
            <a:lvl9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9pPr>
          </a:lstStyle>
          <a:p>
            <a:r>
              <a:rPr lang="en-GB" altLang="en-US" dirty="0" smtClean="0">
                <a:solidFill>
                  <a:schemeClr val="bg1"/>
                </a:solidFill>
                <a:latin typeface="Comic Sans MS" pitchFamily="66" charset="0"/>
              </a:rPr>
              <a:t>adjectives</a:t>
            </a:r>
            <a:endParaRPr lang="en-GB" altLang="en-US" dirty="0">
              <a:solidFill>
                <a:schemeClr val="bg1"/>
              </a:solidFill>
              <a:latin typeface="Comic Sans MS" pitchFamily="66" charset="0"/>
            </a:endParaRPr>
          </a:p>
        </p:txBody>
      </p:sp>
      <p:cxnSp>
        <p:nvCxnSpPr>
          <p:cNvPr id="19" name="Straight Arrow Connector 18"/>
          <p:cNvCxnSpPr/>
          <p:nvPr/>
        </p:nvCxnSpPr>
        <p:spPr>
          <a:xfrm flipV="1">
            <a:off x="1544638" y="4673600"/>
            <a:ext cx="1587" cy="3460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327" name="TextBox 19"/>
          <p:cNvSpPr txBox="1">
            <a:spLocks noChangeArrowheads="1"/>
          </p:cNvSpPr>
          <p:nvPr/>
        </p:nvSpPr>
        <p:spPr bwMode="auto">
          <a:xfrm>
            <a:off x="3184525" y="5008563"/>
            <a:ext cx="1343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1C1C1C"/>
                </a:solidFill>
                <a:latin typeface="Sassoon Infant Rg" pitchFamily="50" charset="0"/>
                <a:ea typeface="Sassoon Infant Rg" pitchFamily="50" charset="0"/>
                <a:cs typeface="Sassoon Infant Rg" pitchFamily="50" charset="0"/>
              </a:defRPr>
            </a:lvl1pPr>
            <a:lvl2pPr marL="742950" indent="-285750">
              <a:defRPr sz="1600">
                <a:solidFill>
                  <a:srgbClr val="1C1C1C"/>
                </a:solidFill>
                <a:latin typeface="Sassoon Infant Rg" pitchFamily="50" charset="0"/>
                <a:ea typeface="Sassoon Infant Rg" pitchFamily="50" charset="0"/>
                <a:cs typeface="Sassoon Infant Rg" pitchFamily="50" charset="0"/>
              </a:defRPr>
            </a:lvl2pPr>
            <a:lvl3pPr>
              <a:defRPr sz="1400">
                <a:solidFill>
                  <a:srgbClr val="1C1C1C"/>
                </a:solidFill>
                <a:latin typeface="Sassoon Infant Rg" pitchFamily="50" charset="0"/>
                <a:ea typeface="Sassoon Infant Rg" pitchFamily="50" charset="0"/>
                <a:cs typeface="Sassoon Infant Rg" pitchFamily="50" charset="0"/>
              </a:defRPr>
            </a:lvl3pPr>
            <a:lvl4pPr>
              <a:defRPr sz="1400">
                <a:solidFill>
                  <a:srgbClr val="1C1C1C"/>
                </a:solidFill>
                <a:latin typeface="Sassoon Infant Rg" pitchFamily="50" charset="0"/>
                <a:ea typeface="Sassoon Infant Rg" pitchFamily="50" charset="0"/>
                <a:cs typeface="Sassoon Infant Rg" pitchFamily="50" charset="0"/>
              </a:defRPr>
            </a:lvl4pPr>
            <a:lvl5pPr>
              <a:defRPr sz="1400">
                <a:solidFill>
                  <a:srgbClr val="1C1C1C"/>
                </a:solidFill>
                <a:latin typeface="Sassoon Infant Rg" pitchFamily="50" charset="0"/>
                <a:ea typeface="Sassoon Infant Rg" pitchFamily="50" charset="0"/>
                <a:cs typeface="Sassoon Infant Rg" pitchFamily="50" charset="0"/>
              </a:defRPr>
            </a:lvl5pPr>
            <a:lvl6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6pPr>
            <a:lvl7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7pPr>
            <a:lvl8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8pPr>
            <a:lvl9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9pPr>
          </a:lstStyle>
          <a:p>
            <a:r>
              <a:rPr lang="en-GB" altLang="en-US" dirty="0">
                <a:solidFill>
                  <a:schemeClr val="bg1"/>
                </a:solidFill>
                <a:latin typeface="Comic Sans MS" pitchFamily="66" charset="0"/>
              </a:rPr>
              <a:t>noun</a:t>
            </a:r>
          </a:p>
        </p:txBody>
      </p:sp>
      <p:cxnSp>
        <p:nvCxnSpPr>
          <p:cNvPr id="24" name="Straight Arrow Connector 23"/>
          <p:cNvCxnSpPr/>
          <p:nvPr/>
        </p:nvCxnSpPr>
        <p:spPr>
          <a:xfrm flipV="1">
            <a:off x="2106613" y="4662488"/>
            <a:ext cx="1587" cy="3460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533650" y="4665663"/>
            <a:ext cx="1588" cy="3460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201988" y="4676775"/>
            <a:ext cx="1587" cy="3460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331" name="TextBox 26"/>
          <p:cNvSpPr txBox="1">
            <a:spLocks noChangeArrowheads="1"/>
          </p:cNvSpPr>
          <p:nvPr/>
        </p:nvSpPr>
        <p:spPr bwMode="auto">
          <a:xfrm>
            <a:off x="4083766" y="4795405"/>
            <a:ext cx="22971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1C1C1C"/>
                </a:solidFill>
                <a:latin typeface="Sassoon Infant Rg" pitchFamily="50" charset="0"/>
                <a:ea typeface="Sassoon Infant Rg" pitchFamily="50" charset="0"/>
                <a:cs typeface="Sassoon Infant Rg" pitchFamily="50" charset="0"/>
              </a:defRPr>
            </a:lvl1pPr>
            <a:lvl2pPr marL="742950" indent="-285750">
              <a:defRPr sz="1600">
                <a:solidFill>
                  <a:srgbClr val="1C1C1C"/>
                </a:solidFill>
                <a:latin typeface="Sassoon Infant Rg" pitchFamily="50" charset="0"/>
                <a:ea typeface="Sassoon Infant Rg" pitchFamily="50" charset="0"/>
                <a:cs typeface="Sassoon Infant Rg" pitchFamily="50" charset="0"/>
              </a:defRPr>
            </a:lvl2pPr>
            <a:lvl3pPr>
              <a:defRPr sz="1400">
                <a:solidFill>
                  <a:srgbClr val="1C1C1C"/>
                </a:solidFill>
                <a:latin typeface="Sassoon Infant Rg" pitchFamily="50" charset="0"/>
                <a:ea typeface="Sassoon Infant Rg" pitchFamily="50" charset="0"/>
                <a:cs typeface="Sassoon Infant Rg" pitchFamily="50" charset="0"/>
              </a:defRPr>
            </a:lvl3pPr>
            <a:lvl4pPr>
              <a:defRPr sz="1400">
                <a:solidFill>
                  <a:srgbClr val="1C1C1C"/>
                </a:solidFill>
                <a:latin typeface="Sassoon Infant Rg" pitchFamily="50" charset="0"/>
                <a:ea typeface="Sassoon Infant Rg" pitchFamily="50" charset="0"/>
                <a:cs typeface="Sassoon Infant Rg" pitchFamily="50" charset="0"/>
              </a:defRPr>
            </a:lvl4pPr>
            <a:lvl5pPr>
              <a:defRPr sz="1400">
                <a:solidFill>
                  <a:srgbClr val="1C1C1C"/>
                </a:solidFill>
                <a:latin typeface="Sassoon Infant Rg" pitchFamily="50" charset="0"/>
                <a:ea typeface="Sassoon Infant Rg" pitchFamily="50" charset="0"/>
                <a:cs typeface="Sassoon Infant Rg" pitchFamily="50" charset="0"/>
              </a:defRPr>
            </a:lvl5pPr>
            <a:lvl6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6pPr>
            <a:lvl7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7pPr>
            <a:lvl8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8pPr>
            <a:lvl9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9pPr>
          </a:lstStyle>
          <a:p>
            <a:r>
              <a:rPr lang="en-GB" altLang="en-US" b="1" dirty="0">
                <a:solidFill>
                  <a:schemeClr val="bg1"/>
                </a:solidFill>
                <a:latin typeface="Comic Sans MS" pitchFamily="66" charset="0"/>
              </a:rPr>
              <a:t>Determiners</a:t>
            </a:r>
            <a:r>
              <a:rPr lang="en-GB" altLang="en-US" dirty="0">
                <a:solidFill>
                  <a:schemeClr val="bg1"/>
                </a:solidFill>
                <a:latin typeface="Comic Sans MS" pitchFamily="66" charset="0"/>
              </a:rPr>
              <a:t> are placed before the noun and help to describe it</a:t>
            </a:r>
            <a:r>
              <a:rPr lang="en-GB" altLang="en-US" dirty="0">
                <a:solidFill>
                  <a:schemeClr val="bg1"/>
                </a:solidFill>
              </a:rPr>
              <a:t>. </a:t>
            </a:r>
          </a:p>
        </p:txBody>
      </p:sp>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6038" y="2246829"/>
            <a:ext cx="189547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01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21">
                                            <p:txEl>
                                              <p:pRg st="0" end="0"/>
                                            </p:txEl>
                                          </p:spTgt>
                                        </p:tgtEl>
                                        <p:attrNameLst>
                                          <p:attrName>style.visibility</p:attrName>
                                        </p:attrNameLst>
                                      </p:cBhvr>
                                      <p:to>
                                        <p:strVal val="visible"/>
                                      </p:to>
                                    </p:set>
                                    <p:anim calcmode="lin" valueType="num">
                                      <p:cBhvr additive="base">
                                        <p:cTn id="7" dur="500" fill="hold"/>
                                        <p:tgtEl>
                                          <p:spTgt spid="133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22">
                                            <p:txEl>
                                              <p:pRg st="0" end="0"/>
                                            </p:txEl>
                                          </p:spTgt>
                                        </p:tgtEl>
                                        <p:attrNameLst>
                                          <p:attrName>style.visibility</p:attrName>
                                        </p:attrNameLst>
                                      </p:cBhvr>
                                      <p:to>
                                        <p:strVal val="visible"/>
                                      </p:to>
                                    </p:set>
                                    <p:anim calcmode="lin" valueType="num">
                                      <p:cBhvr additive="base">
                                        <p:cTn id="13" dur="500" fill="hold"/>
                                        <p:tgtEl>
                                          <p:spTgt spid="1332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itle 5"/>
          <p:cNvSpPr>
            <a:spLocks noGrp="1"/>
          </p:cNvSpPr>
          <p:nvPr>
            <p:ph type="title"/>
          </p:nvPr>
        </p:nvSpPr>
        <p:spPr>
          <a:xfrm>
            <a:off x="461962" y="260648"/>
            <a:ext cx="8220075" cy="873125"/>
          </a:xfrm>
        </p:spPr>
        <p:txBody>
          <a:bodyPr>
            <a:normAutofit/>
          </a:bodyPr>
          <a:lstStyle/>
          <a:p>
            <a:pPr eaLnBrk="1" hangingPunct="1">
              <a:defRPr/>
            </a:pPr>
            <a:r>
              <a:rPr lang="en-GB" altLang="en-US" sz="3600" dirty="0" smtClean="0"/>
              <a:t>Adjectives for Effect</a:t>
            </a:r>
          </a:p>
        </p:txBody>
      </p:sp>
      <p:sp>
        <p:nvSpPr>
          <p:cNvPr id="4" name="Rectangle 3"/>
          <p:cNvSpPr/>
          <p:nvPr/>
        </p:nvSpPr>
        <p:spPr>
          <a:xfrm>
            <a:off x="740344" y="1124744"/>
            <a:ext cx="7632700" cy="4752528"/>
          </a:xfrm>
          <a:prstGeom prst="rect">
            <a:avLst/>
          </a:prstGeom>
          <a:solidFill>
            <a:srgbClr val="D9F5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413" name="TextBox 7"/>
          <p:cNvSpPr txBox="1">
            <a:spLocks noChangeArrowheads="1"/>
          </p:cNvSpPr>
          <p:nvPr/>
        </p:nvSpPr>
        <p:spPr bwMode="auto">
          <a:xfrm>
            <a:off x="740344" y="1220540"/>
            <a:ext cx="79104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1C1C1C"/>
                </a:solidFill>
                <a:latin typeface="Sassoon Infant Rg" pitchFamily="50" charset="0"/>
                <a:ea typeface="Sassoon Infant Rg" pitchFamily="50" charset="0"/>
                <a:cs typeface="Sassoon Infant Rg" pitchFamily="50" charset="0"/>
              </a:defRPr>
            </a:lvl1pPr>
            <a:lvl2pPr marL="742950" indent="-285750">
              <a:defRPr sz="1600">
                <a:solidFill>
                  <a:srgbClr val="1C1C1C"/>
                </a:solidFill>
                <a:latin typeface="Sassoon Infant Rg" pitchFamily="50" charset="0"/>
                <a:ea typeface="Sassoon Infant Rg" pitchFamily="50" charset="0"/>
                <a:cs typeface="Sassoon Infant Rg" pitchFamily="50" charset="0"/>
              </a:defRPr>
            </a:lvl2pPr>
            <a:lvl3pPr>
              <a:defRPr sz="1400">
                <a:solidFill>
                  <a:srgbClr val="1C1C1C"/>
                </a:solidFill>
                <a:latin typeface="Sassoon Infant Rg" pitchFamily="50" charset="0"/>
                <a:ea typeface="Sassoon Infant Rg" pitchFamily="50" charset="0"/>
                <a:cs typeface="Sassoon Infant Rg" pitchFamily="50" charset="0"/>
              </a:defRPr>
            </a:lvl3pPr>
            <a:lvl4pPr>
              <a:defRPr sz="1400">
                <a:solidFill>
                  <a:srgbClr val="1C1C1C"/>
                </a:solidFill>
                <a:latin typeface="Sassoon Infant Rg" pitchFamily="50" charset="0"/>
                <a:ea typeface="Sassoon Infant Rg" pitchFamily="50" charset="0"/>
                <a:cs typeface="Sassoon Infant Rg" pitchFamily="50" charset="0"/>
              </a:defRPr>
            </a:lvl4pPr>
            <a:lvl5pPr>
              <a:defRPr sz="1400">
                <a:solidFill>
                  <a:srgbClr val="1C1C1C"/>
                </a:solidFill>
                <a:latin typeface="Sassoon Infant Rg" pitchFamily="50" charset="0"/>
                <a:ea typeface="Sassoon Infant Rg" pitchFamily="50" charset="0"/>
                <a:cs typeface="Sassoon Infant Rg" pitchFamily="50" charset="0"/>
              </a:defRPr>
            </a:lvl5pPr>
            <a:lvl6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6pPr>
            <a:lvl7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7pPr>
            <a:lvl8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8pPr>
            <a:lvl9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9pPr>
          </a:lstStyle>
          <a:p>
            <a:r>
              <a:rPr lang="en-GB" altLang="en-US" b="1" dirty="0">
                <a:solidFill>
                  <a:schemeClr val="tx2">
                    <a:lumMod val="10000"/>
                  </a:schemeClr>
                </a:solidFill>
                <a:latin typeface="Comic Sans MS" pitchFamily="66" charset="0"/>
              </a:rPr>
              <a:t>The adjectives we choose to expand the noun phrase can create very different effects.</a:t>
            </a:r>
          </a:p>
        </p:txBody>
      </p:sp>
      <p:sp>
        <p:nvSpPr>
          <p:cNvPr id="17415" name="TextBox 22"/>
          <p:cNvSpPr txBox="1">
            <a:spLocks noChangeArrowheads="1"/>
          </p:cNvSpPr>
          <p:nvPr/>
        </p:nvSpPr>
        <p:spPr bwMode="auto">
          <a:xfrm>
            <a:off x="740344" y="4691438"/>
            <a:ext cx="35194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1C1C1C"/>
                </a:solidFill>
                <a:latin typeface="Sassoon Infant Rg" pitchFamily="50" charset="0"/>
                <a:ea typeface="Sassoon Infant Rg" pitchFamily="50" charset="0"/>
                <a:cs typeface="Sassoon Infant Rg" pitchFamily="50" charset="0"/>
              </a:defRPr>
            </a:lvl1pPr>
            <a:lvl2pPr marL="742950" indent="-285750">
              <a:defRPr sz="1600">
                <a:solidFill>
                  <a:srgbClr val="1C1C1C"/>
                </a:solidFill>
                <a:latin typeface="Sassoon Infant Rg" pitchFamily="50" charset="0"/>
                <a:ea typeface="Sassoon Infant Rg" pitchFamily="50" charset="0"/>
                <a:cs typeface="Sassoon Infant Rg" pitchFamily="50" charset="0"/>
              </a:defRPr>
            </a:lvl2pPr>
            <a:lvl3pPr>
              <a:defRPr sz="1400">
                <a:solidFill>
                  <a:srgbClr val="1C1C1C"/>
                </a:solidFill>
                <a:latin typeface="Sassoon Infant Rg" pitchFamily="50" charset="0"/>
                <a:ea typeface="Sassoon Infant Rg" pitchFamily="50" charset="0"/>
                <a:cs typeface="Sassoon Infant Rg" pitchFamily="50" charset="0"/>
              </a:defRPr>
            </a:lvl3pPr>
            <a:lvl4pPr>
              <a:defRPr sz="1400">
                <a:solidFill>
                  <a:srgbClr val="1C1C1C"/>
                </a:solidFill>
                <a:latin typeface="Sassoon Infant Rg" pitchFamily="50" charset="0"/>
                <a:ea typeface="Sassoon Infant Rg" pitchFamily="50" charset="0"/>
                <a:cs typeface="Sassoon Infant Rg" pitchFamily="50" charset="0"/>
              </a:defRPr>
            </a:lvl4pPr>
            <a:lvl5pPr>
              <a:defRPr sz="1400">
                <a:solidFill>
                  <a:srgbClr val="1C1C1C"/>
                </a:solidFill>
                <a:latin typeface="Sassoon Infant Rg" pitchFamily="50" charset="0"/>
                <a:ea typeface="Sassoon Infant Rg" pitchFamily="50" charset="0"/>
                <a:cs typeface="Sassoon Infant Rg" pitchFamily="50" charset="0"/>
              </a:defRPr>
            </a:lvl5pPr>
            <a:lvl6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6pPr>
            <a:lvl7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7pPr>
            <a:lvl8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8pPr>
            <a:lvl9pPr eaLnBrk="0" fontAlgn="base" hangingPunct="0">
              <a:spcAft>
                <a:spcPct val="0"/>
              </a:spcAft>
              <a:buFont typeface="Arial" charset="0"/>
              <a:defRPr sz="1400">
                <a:solidFill>
                  <a:srgbClr val="1C1C1C"/>
                </a:solidFill>
                <a:latin typeface="Sassoon Infant Rg" pitchFamily="50" charset="0"/>
                <a:ea typeface="Sassoon Infant Rg" pitchFamily="50" charset="0"/>
                <a:cs typeface="Sassoon Infant Rg" pitchFamily="50" charset="0"/>
              </a:defRPr>
            </a:lvl9pPr>
          </a:lstStyle>
          <a:p>
            <a:pPr algn="ctr"/>
            <a:r>
              <a:rPr lang="en-GB" dirty="0">
                <a:latin typeface="Comic Sans MS" pitchFamily="66" charset="0"/>
              </a:rPr>
              <a:t>We could see a </a:t>
            </a:r>
            <a:r>
              <a:rPr lang="en-GB" b="1" dirty="0">
                <a:latin typeface="Comic Sans MS" pitchFamily="66" charset="0"/>
              </a:rPr>
              <a:t>bright</a:t>
            </a:r>
            <a:r>
              <a:rPr lang="en-GB" dirty="0">
                <a:latin typeface="Comic Sans MS" pitchFamily="66" charset="0"/>
              </a:rPr>
              <a:t>, </a:t>
            </a:r>
            <a:r>
              <a:rPr lang="en-GB" b="1" dirty="0">
                <a:latin typeface="Comic Sans MS" pitchFamily="66" charset="0"/>
              </a:rPr>
              <a:t>airy</a:t>
            </a:r>
            <a:r>
              <a:rPr lang="en-GB" dirty="0">
                <a:latin typeface="Comic Sans MS" pitchFamily="66" charset="0"/>
              </a:rPr>
              <a:t> </a:t>
            </a:r>
            <a:r>
              <a:rPr lang="en-GB" u="sng" dirty="0" smtClean="0">
                <a:latin typeface="Comic Sans MS" pitchFamily="66" charset="0"/>
              </a:rPr>
              <a:t>house </a:t>
            </a:r>
            <a:r>
              <a:rPr lang="en-GB" b="1" dirty="0" smtClean="0">
                <a:latin typeface="Comic Sans MS" pitchFamily="66" charset="0"/>
              </a:rPr>
              <a:t>on top of the hill.</a:t>
            </a:r>
            <a:endParaRPr lang="en-GB" altLang="en-US" b="1" dirty="0">
              <a:solidFill>
                <a:schemeClr val="tx1"/>
              </a:solidFill>
              <a:latin typeface="Comic Sans MS" pitchFamily="66" charset="0"/>
            </a:endParaRPr>
          </a:p>
        </p:txBody>
      </p:sp>
      <p:sp>
        <p:nvSpPr>
          <p:cNvPr id="17416" name="Rectangle 1"/>
          <p:cNvSpPr>
            <a:spLocks noChangeArrowheads="1"/>
          </p:cNvSpPr>
          <p:nvPr/>
        </p:nvSpPr>
        <p:spPr bwMode="auto">
          <a:xfrm>
            <a:off x="2712244" y="1821173"/>
            <a:ext cx="33689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2000" b="1" dirty="0" smtClean="0">
                <a:solidFill>
                  <a:srgbClr val="C00000"/>
                </a:solidFill>
                <a:ea typeface="Sassoon Infant Rg" pitchFamily="50" charset="0"/>
                <a:cs typeface="Sassoon Infant Rg" pitchFamily="50" charset="0"/>
              </a:rPr>
              <a:t>Simple noun phrase </a:t>
            </a:r>
            <a:r>
              <a:rPr lang="en-GB" altLang="en-US" sz="2000" b="1" dirty="0">
                <a:solidFill>
                  <a:srgbClr val="C00000"/>
                </a:solidFill>
                <a:ea typeface="Sassoon Infant Rg" pitchFamily="50" charset="0"/>
                <a:cs typeface="Sassoon Infant Rg" pitchFamily="50" charset="0"/>
              </a:rPr>
              <a:t>– </a:t>
            </a:r>
            <a:r>
              <a:rPr lang="en-GB" altLang="en-US" sz="2000" b="1" u="sng" dirty="0" smtClean="0">
                <a:solidFill>
                  <a:srgbClr val="C00000"/>
                </a:solidFill>
                <a:ea typeface="Sassoon Infant Rg" pitchFamily="50" charset="0"/>
                <a:cs typeface="Sassoon Infant Rg" pitchFamily="50" charset="0"/>
              </a:rPr>
              <a:t>a </a:t>
            </a:r>
            <a:r>
              <a:rPr lang="en-GB" altLang="en-US" sz="2000" b="1" u="sng" dirty="0">
                <a:solidFill>
                  <a:srgbClr val="C00000"/>
                </a:solidFill>
                <a:ea typeface="Sassoon Infant Rg" pitchFamily="50" charset="0"/>
                <a:cs typeface="Sassoon Infant Rg" pitchFamily="50" charset="0"/>
              </a:rPr>
              <a:t>house</a:t>
            </a:r>
          </a:p>
        </p:txBody>
      </p:sp>
      <p:pic>
        <p:nvPicPr>
          <p:cNvPr id="17417"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0931" y="2249604"/>
            <a:ext cx="3475812" cy="23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9"/>
          <p:cNvPicPr>
            <a:picLocks noChangeAspect="1"/>
          </p:cNvPicPr>
          <p:nvPr/>
        </p:nvPicPr>
        <p:blipFill>
          <a:blip r:embed="rId3" cstate="print">
            <a:extLst>
              <a:ext uri="{28A0092B-C50C-407E-A947-70E740481C1C}">
                <a14:useLocalDpi xmlns:a14="http://schemas.microsoft.com/office/drawing/2010/main" val="0"/>
              </a:ext>
            </a:extLst>
          </a:blip>
          <a:srcRect t="3780" b="9131"/>
          <a:stretch>
            <a:fillRect/>
          </a:stretch>
        </p:blipFill>
        <p:spPr bwMode="auto">
          <a:xfrm>
            <a:off x="4702862" y="2283753"/>
            <a:ext cx="3489358" cy="227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Rectangle 16"/>
          <p:cNvSpPr>
            <a:spLocks noChangeArrowheads="1"/>
          </p:cNvSpPr>
          <p:nvPr/>
        </p:nvSpPr>
        <p:spPr bwMode="auto">
          <a:xfrm>
            <a:off x="4556694" y="4746838"/>
            <a:ext cx="37211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ts val="1000"/>
              </a:spcBef>
              <a:buFont typeface="Arial" charset="0"/>
              <a:buNone/>
            </a:pPr>
            <a:r>
              <a:rPr lang="en-GB" dirty="0">
                <a:solidFill>
                  <a:srgbClr val="1C1C1C"/>
                </a:solidFill>
                <a:latin typeface="Comic Sans MS" pitchFamily="66" charset="0"/>
                <a:ea typeface="Sassoon Infant Rg" pitchFamily="50" charset="0"/>
                <a:cs typeface="Sassoon Infant Rg" pitchFamily="50" charset="0"/>
              </a:rPr>
              <a:t>We could see a </a:t>
            </a:r>
            <a:r>
              <a:rPr lang="en-GB" b="1" dirty="0">
                <a:solidFill>
                  <a:srgbClr val="1C1C1C"/>
                </a:solidFill>
                <a:latin typeface="Comic Sans MS" pitchFamily="66" charset="0"/>
                <a:ea typeface="Sassoon Infant Rg" pitchFamily="50" charset="0"/>
                <a:cs typeface="Sassoon Infant Rg" pitchFamily="50" charset="0"/>
              </a:rPr>
              <a:t>dark</a:t>
            </a:r>
            <a:r>
              <a:rPr lang="en-GB" dirty="0">
                <a:solidFill>
                  <a:srgbClr val="1C1C1C"/>
                </a:solidFill>
                <a:latin typeface="Comic Sans MS" pitchFamily="66" charset="0"/>
                <a:ea typeface="Sassoon Infant Rg" pitchFamily="50" charset="0"/>
                <a:cs typeface="Sassoon Infant Rg" pitchFamily="50" charset="0"/>
              </a:rPr>
              <a:t>, </a:t>
            </a:r>
            <a:r>
              <a:rPr lang="en-GB" b="1" dirty="0">
                <a:solidFill>
                  <a:srgbClr val="1C1C1C"/>
                </a:solidFill>
                <a:latin typeface="Comic Sans MS" pitchFamily="66" charset="0"/>
                <a:ea typeface="Sassoon Infant Rg" pitchFamily="50" charset="0"/>
                <a:cs typeface="Sassoon Infant Rg" pitchFamily="50" charset="0"/>
              </a:rPr>
              <a:t>gloomy</a:t>
            </a:r>
            <a:r>
              <a:rPr lang="en-GB" dirty="0">
                <a:solidFill>
                  <a:srgbClr val="1C1C1C"/>
                </a:solidFill>
                <a:latin typeface="Comic Sans MS" pitchFamily="66" charset="0"/>
                <a:ea typeface="Sassoon Infant Rg" pitchFamily="50" charset="0"/>
                <a:cs typeface="Sassoon Infant Rg" pitchFamily="50" charset="0"/>
              </a:rPr>
              <a:t> </a:t>
            </a:r>
            <a:r>
              <a:rPr lang="en-GB" u="sng" dirty="0" smtClean="0">
                <a:solidFill>
                  <a:srgbClr val="1C1C1C"/>
                </a:solidFill>
                <a:latin typeface="Comic Sans MS" pitchFamily="66" charset="0"/>
                <a:ea typeface="Sassoon Infant Rg" pitchFamily="50" charset="0"/>
                <a:cs typeface="Sassoon Infant Rg" pitchFamily="50" charset="0"/>
              </a:rPr>
              <a:t>house  </a:t>
            </a:r>
            <a:r>
              <a:rPr lang="en-GB" b="1" dirty="0" smtClean="0">
                <a:solidFill>
                  <a:srgbClr val="1C1C1C"/>
                </a:solidFill>
                <a:latin typeface="Comic Sans MS" pitchFamily="66" charset="0"/>
                <a:ea typeface="Sassoon Infant Rg" pitchFamily="50" charset="0"/>
                <a:cs typeface="Sassoon Infant Rg" pitchFamily="50" charset="0"/>
              </a:rPr>
              <a:t>in the forest.</a:t>
            </a:r>
            <a:endParaRPr lang="en-GB" b="1" dirty="0">
              <a:solidFill>
                <a:srgbClr val="1C1C1C"/>
              </a:solidFill>
              <a:latin typeface="Comic Sans MS" pitchFamily="66" charset="0"/>
              <a:ea typeface="Sassoon Infant Rg" pitchFamily="50" charset="0"/>
              <a:cs typeface="Sassoon Infant Rg" pitchFamily="50" charset="0"/>
            </a:endParaRPr>
          </a:p>
        </p:txBody>
      </p:sp>
    </p:spTree>
    <p:extLst>
      <p:ext uri="{BB962C8B-B14F-4D97-AF65-F5344CB8AC3E}">
        <p14:creationId xmlns:p14="http://schemas.microsoft.com/office/powerpoint/2010/main" val="145762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592307"/>
            <a:ext cx="7776790" cy="5472137"/>
          </a:xfrm>
          <a:prstGeom prst="rect">
            <a:avLst/>
          </a:prstGeom>
          <a:solidFill>
            <a:srgbClr val="D9F5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TextBox 4"/>
          <p:cNvSpPr txBox="1"/>
          <p:nvPr/>
        </p:nvSpPr>
        <p:spPr>
          <a:xfrm>
            <a:off x="755576" y="908720"/>
            <a:ext cx="7632774" cy="2339102"/>
          </a:xfrm>
          <a:prstGeom prst="rect">
            <a:avLst/>
          </a:prstGeom>
          <a:noFill/>
        </p:spPr>
        <p:txBody>
          <a:bodyPr wrap="square" rtlCol="0">
            <a:spAutoFit/>
          </a:bodyPr>
          <a:lstStyle/>
          <a:p>
            <a:pPr algn="ctr"/>
            <a:r>
              <a:rPr lang="en-GB" sz="2800" dirty="0" smtClean="0">
                <a:solidFill>
                  <a:schemeClr val="bg1"/>
                </a:solidFill>
              </a:rPr>
              <a:t>Add adjectives and prepositions to </a:t>
            </a:r>
          </a:p>
          <a:p>
            <a:pPr algn="ctr"/>
            <a:r>
              <a:rPr lang="en-GB" sz="2800" dirty="0" smtClean="0">
                <a:solidFill>
                  <a:schemeClr val="bg1"/>
                </a:solidFill>
              </a:rPr>
              <a:t>these simple noun phrases.</a:t>
            </a:r>
          </a:p>
          <a:p>
            <a:endParaRPr lang="en-GB" dirty="0" smtClean="0">
              <a:solidFill>
                <a:schemeClr val="bg1"/>
              </a:solidFill>
            </a:endParaRPr>
          </a:p>
          <a:p>
            <a:endParaRPr lang="en-GB" dirty="0">
              <a:solidFill>
                <a:schemeClr val="bg1"/>
              </a:solidFill>
            </a:endParaRPr>
          </a:p>
          <a:p>
            <a:endParaRPr lang="en-GB" dirty="0" smtClean="0">
              <a:solidFill>
                <a:schemeClr val="bg1"/>
              </a:solidFill>
            </a:endParaRPr>
          </a:p>
          <a:p>
            <a:endParaRPr lang="en-GB" dirty="0">
              <a:solidFill>
                <a:schemeClr val="bg1"/>
              </a:solidFill>
            </a:endParaRPr>
          </a:p>
          <a:p>
            <a:endParaRPr lang="en-GB" dirty="0">
              <a:solidFill>
                <a:schemeClr val="bg1"/>
              </a:solidFill>
            </a:endParaRPr>
          </a:p>
        </p:txBody>
      </p:sp>
      <p:sp>
        <p:nvSpPr>
          <p:cNvPr id="7" name="TextBox 6"/>
          <p:cNvSpPr txBox="1"/>
          <p:nvPr/>
        </p:nvSpPr>
        <p:spPr>
          <a:xfrm>
            <a:off x="683568" y="2708920"/>
            <a:ext cx="6840760" cy="2215991"/>
          </a:xfrm>
          <a:prstGeom prst="rect">
            <a:avLst/>
          </a:prstGeom>
          <a:noFill/>
        </p:spPr>
        <p:txBody>
          <a:bodyPr wrap="square" rtlCol="0">
            <a:spAutoFit/>
          </a:bodyPr>
          <a:lstStyle/>
          <a:p>
            <a:r>
              <a:rPr lang="en-GB" sz="4000" b="1" dirty="0" smtClean="0">
                <a:solidFill>
                  <a:schemeClr val="bg1"/>
                </a:solidFill>
              </a:rPr>
              <a:t>A planet</a:t>
            </a:r>
          </a:p>
          <a:p>
            <a:endParaRPr lang="en-GB" sz="4000" b="1" dirty="0">
              <a:solidFill>
                <a:schemeClr val="bg1"/>
              </a:solidFill>
            </a:endParaRPr>
          </a:p>
          <a:p>
            <a:r>
              <a:rPr lang="en-GB" sz="4000" b="1" dirty="0" smtClean="0">
                <a:solidFill>
                  <a:schemeClr val="bg1"/>
                </a:solidFill>
              </a:rPr>
              <a:t>The rocket</a:t>
            </a:r>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322227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592307"/>
            <a:ext cx="8928992" cy="5472137"/>
          </a:xfrm>
          <a:prstGeom prst="rect">
            <a:avLst/>
          </a:prstGeom>
          <a:solidFill>
            <a:srgbClr val="D9F5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dirty="0">
                <a:solidFill>
                  <a:schemeClr val="bg1"/>
                </a:solidFill>
              </a:rPr>
              <a:t> </a:t>
            </a:r>
            <a:endParaRPr lang="en-GB" dirty="0" smtClean="0">
              <a:solidFill>
                <a:schemeClr val="bg1"/>
              </a:solidFill>
            </a:endParaRPr>
          </a:p>
          <a:p>
            <a:endParaRPr lang="en-GB" dirty="0">
              <a:solidFill>
                <a:schemeClr val="bg1"/>
              </a:solidFill>
            </a:endParaRPr>
          </a:p>
          <a:p>
            <a:endParaRPr lang="en-GB" dirty="0" smtClean="0">
              <a:solidFill>
                <a:schemeClr val="bg1"/>
              </a:solidFill>
            </a:endParaRPr>
          </a:p>
          <a:p>
            <a:endParaRPr lang="en-GB" dirty="0">
              <a:solidFill>
                <a:schemeClr val="bg1"/>
              </a:solidFill>
            </a:endParaRPr>
          </a:p>
          <a:p>
            <a:r>
              <a:rPr lang="en-GB" sz="2400" dirty="0" smtClean="0">
                <a:solidFill>
                  <a:schemeClr val="bg1"/>
                </a:solidFill>
              </a:rPr>
              <a:t>Add adjectives and prepositions to create an expanded noun phrase for the following simple noun phrases:</a:t>
            </a:r>
          </a:p>
          <a:p>
            <a:endParaRPr lang="en-GB" sz="2400" dirty="0" smtClean="0">
              <a:solidFill>
                <a:schemeClr val="bg1"/>
              </a:solidFill>
            </a:endParaRPr>
          </a:p>
          <a:p>
            <a:r>
              <a:rPr lang="en-GB" sz="2400" b="1" dirty="0" smtClean="0">
                <a:solidFill>
                  <a:schemeClr val="bg1"/>
                </a:solidFill>
              </a:rPr>
              <a:t>A planet </a:t>
            </a:r>
            <a:r>
              <a:rPr lang="en-GB" sz="2400" dirty="0" smtClean="0">
                <a:solidFill>
                  <a:schemeClr val="bg1"/>
                </a:solidFill>
              </a:rPr>
              <a:t> (</a:t>
            </a:r>
            <a:r>
              <a:rPr lang="en-GB" sz="2400" dirty="0" err="1" smtClean="0">
                <a:solidFill>
                  <a:schemeClr val="bg1"/>
                </a:solidFill>
              </a:rPr>
              <a:t>eg</a:t>
            </a:r>
            <a:r>
              <a:rPr lang="en-GB" sz="2400" dirty="0" smtClean="0">
                <a:solidFill>
                  <a:schemeClr val="bg1"/>
                </a:solidFill>
              </a:rPr>
              <a:t> </a:t>
            </a:r>
            <a:r>
              <a:rPr lang="en-GB" sz="2400" u="sng" dirty="0" smtClean="0">
                <a:solidFill>
                  <a:schemeClr val="bg1"/>
                </a:solidFill>
              </a:rPr>
              <a:t>A bright green planet </a:t>
            </a:r>
            <a:r>
              <a:rPr lang="en-GB" sz="2400" dirty="0" smtClean="0">
                <a:solidFill>
                  <a:schemeClr val="bg1"/>
                </a:solidFill>
              </a:rPr>
              <a:t>was spinning </a:t>
            </a:r>
            <a:r>
              <a:rPr lang="en-GB" sz="2400" u="sng" dirty="0" smtClean="0">
                <a:solidFill>
                  <a:schemeClr val="bg1"/>
                </a:solidFill>
              </a:rPr>
              <a:t>in the sky.</a:t>
            </a:r>
            <a:r>
              <a:rPr lang="en-GB" sz="2400" dirty="0" smtClean="0">
                <a:solidFill>
                  <a:schemeClr val="bg1"/>
                </a:solidFill>
              </a:rPr>
              <a:t>)</a:t>
            </a:r>
          </a:p>
          <a:p>
            <a:pPr marL="285750" indent="-285750">
              <a:buFont typeface="Arial" pitchFamily="34" charset="0"/>
              <a:buChar char="•"/>
            </a:pPr>
            <a:endParaRPr lang="en-GB" sz="2400" dirty="0" smtClean="0">
              <a:solidFill>
                <a:schemeClr val="bg1"/>
              </a:solidFill>
            </a:endParaRPr>
          </a:p>
          <a:p>
            <a:r>
              <a:rPr lang="en-GB" sz="2400" b="1" dirty="0" smtClean="0">
                <a:solidFill>
                  <a:schemeClr val="bg1"/>
                </a:solidFill>
              </a:rPr>
              <a:t>The rocket </a:t>
            </a:r>
            <a:r>
              <a:rPr lang="en-GB" sz="2400" dirty="0" smtClean="0">
                <a:solidFill>
                  <a:schemeClr val="bg1"/>
                </a:solidFill>
              </a:rPr>
              <a:t>(</a:t>
            </a:r>
            <a:r>
              <a:rPr lang="en-GB" sz="2400" dirty="0" err="1" smtClean="0">
                <a:solidFill>
                  <a:schemeClr val="bg1"/>
                </a:solidFill>
              </a:rPr>
              <a:t>eg</a:t>
            </a:r>
            <a:r>
              <a:rPr lang="en-GB" sz="2400" dirty="0" smtClean="0">
                <a:solidFill>
                  <a:schemeClr val="bg1"/>
                </a:solidFill>
              </a:rPr>
              <a:t> </a:t>
            </a:r>
            <a:r>
              <a:rPr lang="en-GB" sz="2400" u="sng" dirty="0" smtClean="0">
                <a:solidFill>
                  <a:schemeClr val="bg1"/>
                </a:solidFill>
              </a:rPr>
              <a:t>The rusty old rocket </a:t>
            </a:r>
            <a:r>
              <a:rPr lang="en-GB" sz="2400" dirty="0" smtClean="0">
                <a:solidFill>
                  <a:schemeClr val="bg1"/>
                </a:solidFill>
              </a:rPr>
              <a:t>landed clumsily </a:t>
            </a:r>
            <a:r>
              <a:rPr lang="en-GB" sz="2400" u="sng" dirty="0" smtClean="0">
                <a:solidFill>
                  <a:schemeClr val="bg1"/>
                </a:solidFill>
              </a:rPr>
              <a:t>in the pond</a:t>
            </a:r>
            <a:r>
              <a:rPr lang="en-GB" sz="2400" dirty="0" smtClean="0">
                <a:solidFill>
                  <a:schemeClr val="bg1"/>
                </a:solidFill>
              </a:rPr>
              <a:t>.)</a:t>
            </a:r>
          </a:p>
          <a:p>
            <a:endParaRPr lang="en-GB" sz="2400" dirty="0" smtClean="0">
              <a:solidFill>
                <a:schemeClr val="bg1"/>
              </a:solidFill>
            </a:endParaRPr>
          </a:p>
          <a:p>
            <a:r>
              <a:rPr lang="en-GB" sz="2400" b="1" dirty="0" smtClean="0">
                <a:solidFill>
                  <a:srgbClr val="C00000"/>
                </a:solidFill>
              </a:rPr>
              <a:t> Challenge:  </a:t>
            </a:r>
            <a:r>
              <a:rPr lang="en-GB" sz="2400" dirty="0" smtClean="0">
                <a:solidFill>
                  <a:schemeClr val="bg1"/>
                </a:solidFill>
              </a:rPr>
              <a:t>Look around the room you are in and think of  a simple noun phrase (</a:t>
            </a:r>
            <a:r>
              <a:rPr lang="en-GB" sz="2400" dirty="0" err="1" smtClean="0">
                <a:solidFill>
                  <a:schemeClr val="bg1"/>
                </a:solidFill>
              </a:rPr>
              <a:t>eg</a:t>
            </a:r>
            <a:r>
              <a:rPr lang="en-GB" sz="2400" dirty="0" smtClean="0">
                <a:solidFill>
                  <a:schemeClr val="bg1"/>
                </a:solidFill>
              </a:rPr>
              <a:t> the cat, the sofa, five apples, my brother </a:t>
            </a:r>
            <a:r>
              <a:rPr lang="en-GB" sz="2400" dirty="0" err="1" smtClean="0">
                <a:solidFill>
                  <a:schemeClr val="bg1"/>
                </a:solidFill>
              </a:rPr>
              <a:t>etc</a:t>
            </a:r>
            <a:r>
              <a:rPr lang="en-GB" sz="2400" dirty="0" smtClean="0">
                <a:solidFill>
                  <a:schemeClr val="bg1"/>
                </a:solidFill>
              </a:rPr>
              <a:t>).  Can you add adjectives and prepositions?</a:t>
            </a:r>
            <a:endParaRPr lang="en-GB" dirty="0">
              <a:solidFill>
                <a:schemeClr val="bg1"/>
              </a:solidFill>
            </a:endParaRPr>
          </a:p>
          <a:p>
            <a:pPr algn="ctr"/>
            <a:r>
              <a:rPr lang="en-GB" sz="2800" dirty="0">
                <a:solidFill>
                  <a:schemeClr val="bg1"/>
                </a:solidFill>
              </a:rPr>
              <a:t> </a:t>
            </a:r>
          </a:p>
        </p:txBody>
      </p:sp>
      <p:sp>
        <p:nvSpPr>
          <p:cNvPr id="4" name="TextBox 3"/>
          <p:cNvSpPr txBox="1"/>
          <p:nvPr/>
        </p:nvSpPr>
        <p:spPr>
          <a:xfrm>
            <a:off x="2123728" y="764704"/>
            <a:ext cx="4968552" cy="769441"/>
          </a:xfrm>
          <a:prstGeom prst="rect">
            <a:avLst/>
          </a:prstGeom>
          <a:noFill/>
        </p:spPr>
        <p:txBody>
          <a:bodyPr wrap="square" rtlCol="0">
            <a:spAutoFit/>
          </a:bodyPr>
          <a:lstStyle/>
          <a:p>
            <a:pPr algn="ctr"/>
            <a:r>
              <a:rPr lang="en-GB" sz="4400" b="1" dirty="0" smtClean="0">
                <a:solidFill>
                  <a:srgbClr val="C00000"/>
                </a:solidFill>
              </a:rPr>
              <a:t>Task</a:t>
            </a:r>
            <a:endParaRPr lang="en-GB" sz="4400" b="1" dirty="0">
              <a:solidFill>
                <a:srgbClr val="C00000"/>
              </a:solidFill>
            </a:endParaRPr>
          </a:p>
        </p:txBody>
      </p:sp>
    </p:spTree>
    <p:extLst>
      <p:ext uri="{BB962C8B-B14F-4D97-AF65-F5344CB8AC3E}">
        <p14:creationId xmlns:p14="http://schemas.microsoft.com/office/powerpoint/2010/main" val="2891840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Tuesday</a:t>
            </a:r>
            <a:endParaRPr lang="en-GB" dirty="0"/>
          </a:p>
        </p:txBody>
      </p:sp>
      <p:sp>
        <p:nvSpPr>
          <p:cNvPr id="3" name="Content Placeholder 2"/>
          <p:cNvSpPr>
            <a:spLocks noGrp="1"/>
          </p:cNvSpPr>
          <p:nvPr>
            <p:ph idx="1"/>
          </p:nvPr>
        </p:nvSpPr>
        <p:spPr>
          <a:xfrm>
            <a:off x="1187624" y="1268760"/>
            <a:ext cx="6711654" cy="4195481"/>
          </a:xfrm>
          <a:solidFill>
            <a:schemeClr val="tx2"/>
          </a:solidFill>
        </p:spPr>
        <p:txBody>
          <a:bodyPr>
            <a:normAutofit/>
          </a:bodyPr>
          <a:lstStyle/>
          <a:p>
            <a:pPr marL="0" lvl="0" indent="0" algn="ctr" defTabSz="457200">
              <a:spcBef>
                <a:spcPts val="0"/>
              </a:spcBef>
              <a:buClrTx/>
              <a:buSzTx/>
              <a:buNone/>
            </a:pPr>
            <a:r>
              <a:rPr lang="en-GB" sz="3600" b="1" dirty="0" smtClean="0">
                <a:solidFill>
                  <a:srgbClr val="C00000"/>
                </a:solidFill>
                <a:ea typeface="+mn-ea"/>
                <a:cs typeface="+mn-cs"/>
              </a:rPr>
              <a:t>Task</a:t>
            </a:r>
            <a:endParaRPr lang="en-GB" sz="3200" dirty="0" smtClean="0">
              <a:solidFill>
                <a:srgbClr val="C00000"/>
              </a:solidFill>
              <a:ea typeface="+mn-ea"/>
              <a:cs typeface="+mn-cs"/>
            </a:endParaRPr>
          </a:p>
          <a:p>
            <a:pPr marL="0" lvl="0" indent="0" algn="ctr" defTabSz="457200">
              <a:spcBef>
                <a:spcPts val="0"/>
              </a:spcBef>
              <a:buClrTx/>
              <a:buSzTx/>
              <a:buNone/>
            </a:pPr>
            <a:endParaRPr lang="en-GB" sz="3200" dirty="0">
              <a:solidFill>
                <a:srgbClr val="C00000"/>
              </a:solidFill>
              <a:ea typeface="+mn-ea"/>
              <a:cs typeface="+mn-cs"/>
            </a:endParaRPr>
          </a:p>
          <a:p>
            <a:pPr marL="0" lvl="0" indent="0" algn="ctr" defTabSz="457200">
              <a:spcBef>
                <a:spcPts val="0"/>
              </a:spcBef>
              <a:buClrTx/>
              <a:buSzTx/>
              <a:buNone/>
            </a:pPr>
            <a:r>
              <a:rPr lang="en-GB" sz="2800" dirty="0">
                <a:solidFill>
                  <a:prstClr val="black"/>
                </a:solidFill>
                <a:ea typeface="+mn-ea"/>
                <a:cs typeface="+mn-cs"/>
              </a:rPr>
              <a:t>Can you write a descriptive paragraph about the </a:t>
            </a:r>
            <a:r>
              <a:rPr lang="en-GB" sz="2800" dirty="0" smtClean="0">
                <a:solidFill>
                  <a:prstClr val="black"/>
                </a:solidFill>
                <a:ea typeface="+mn-ea"/>
                <a:cs typeface="+mn-cs"/>
              </a:rPr>
              <a:t>UFO</a:t>
            </a:r>
            <a:endParaRPr lang="en-GB" sz="2800" dirty="0">
              <a:solidFill>
                <a:prstClr val="black"/>
              </a:solidFill>
              <a:ea typeface="+mn-ea"/>
              <a:cs typeface="+mn-cs"/>
            </a:endParaRPr>
          </a:p>
          <a:p>
            <a:pPr marL="0" lvl="0" indent="0" algn="ctr" defTabSz="457200">
              <a:spcBef>
                <a:spcPts val="0"/>
              </a:spcBef>
              <a:buClrTx/>
              <a:buSzTx/>
              <a:buNone/>
            </a:pPr>
            <a:r>
              <a:rPr lang="en-GB" sz="2800" dirty="0">
                <a:solidFill>
                  <a:prstClr val="black"/>
                </a:solidFill>
                <a:ea typeface="+mn-ea"/>
                <a:cs typeface="+mn-cs"/>
              </a:rPr>
              <a:t>picture using expanded noun phrases</a:t>
            </a:r>
            <a:r>
              <a:rPr lang="en-GB" sz="2800" dirty="0" smtClean="0">
                <a:solidFill>
                  <a:prstClr val="black"/>
                </a:solidFill>
                <a:ea typeface="+mn-ea"/>
                <a:cs typeface="+mn-cs"/>
              </a:rPr>
              <a:t>?</a:t>
            </a:r>
          </a:p>
          <a:p>
            <a:r>
              <a:rPr lang="en-GB" dirty="0" smtClean="0">
                <a:solidFill>
                  <a:schemeClr val="bg1"/>
                </a:solidFill>
              </a:rPr>
              <a:t>Hint:  what can you see?  Stars, trees </a:t>
            </a:r>
            <a:r>
              <a:rPr lang="en-GB" dirty="0" err="1" smtClean="0">
                <a:solidFill>
                  <a:schemeClr val="bg1"/>
                </a:solidFill>
              </a:rPr>
              <a:t>etc</a:t>
            </a:r>
            <a:endParaRPr lang="en-GB" dirty="0" smtClean="0">
              <a:solidFill>
                <a:schemeClr val="bg1"/>
              </a:solidFill>
            </a:endParaRPr>
          </a:p>
          <a:p>
            <a:r>
              <a:rPr lang="en-GB" dirty="0" smtClean="0">
                <a:solidFill>
                  <a:schemeClr val="bg1"/>
                </a:solidFill>
              </a:rPr>
              <a:t>Remember:  capital letters, full stops, interesting verbs.  Check that your sentences make sense!</a:t>
            </a:r>
            <a:endParaRPr lang="en-GB" dirty="0">
              <a:solidFill>
                <a:schemeClr val="bg1"/>
              </a:solidFill>
            </a:endParaRPr>
          </a:p>
        </p:txBody>
      </p:sp>
    </p:spTree>
    <p:extLst>
      <p:ext uri="{BB962C8B-B14F-4D97-AF65-F5344CB8AC3E}">
        <p14:creationId xmlns:p14="http://schemas.microsoft.com/office/powerpoint/2010/main" val="621843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uf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8" y="908719"/>
            <a:ext cx="9132082" cy="5700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4501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Wednesday/Thursday</a:t>
            </a:r>
            <a:br>
              <a:rPr lang="en-GB" dirty="0" smtClean="0"/>
            </a:br>
            <a:r>
              <a:rPr lang="en-GB" dirty="0"/>
              <a:t/>
            </a:r>
            <a:br>
              <a:rPr lang="en-GB" dirty="0"/>
            </a:br>
            <a:endParaRPr lang="en-GB" dirty="0"/>
          </a:p>
        </p:txBody>
      </p:sp>
      <p:sp>
        <p:nvSpPr>
          <p:cNvPr id="3" name="TextBox 2"/>
          <p:cNvSpPr txBox="1"/>
          <p:nvPr/>
        </p:nvSpPr>
        <p:spPr>
          <a:xfrm>
            <a:off x="251520" y="1628800"/>
            <a:ext cx="8136904" cy="4832092"/>
          </a:xfrm>
          <a:prstGeom prst="rect">
            <a:avLst/>
          </a:prstGeom>
          <a:noFill/>
        </p:spPr>
        <p:txBody>
          <a:bodyPr wrap="square" rtlCol="0">
            <a:spAutoFit/>
          </a:bodyPr>
          <a:lstStyle/>
          <a:p>
            <a:pPr algn="ctr"/>
            <a:r>
              <a:rPr lang="en-GB" sz="2000" dirty="0" smtClean="0"/>
              <a:t>Plan and write a newspaper report about anything! </a:t>
            </a:r>
            <a:endParaRPr lang="en-GB" sz="2000"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Look at your local paper or an online newspaper for inspiration.</a:t>
            </a:r>
          </a:p>
          <a:p>
            <a:pPr marL="285750" indent="-285750">
              <a:buFont typeface="Arial" panose="020B0604020202020204" pitchFamily="34" charset="0"/>
              <a:buChar char="•"/>
            </a:pPr>
            <a:r>
              <a:rPr lang="en-GB" dirty="0" smtClean="0"/>
              <a:t>Think of a story that interests or inspires you (real or made up!).</a:t>
            </a:r>
          </a:p>
          <a:p>
            <a:pPr marL="285750" indent="-285750">
              <a:buFont typeface="Arial" panose="020B0604020202020204" pitchFamily="34" charset="0"/>
              <a:buChar char="•"/>
            </a:pPr>
            <a:r>
              <a:rPr lang="en-GB" dirty="0" smtClean="0"/>
              <a:t>Plan first and then write up your report.</a:t>
            </a:r>
          </a:p>
          <a:p>
            <a:pPr marL="285750" indent="-285750">
              <a:buFont typeface="Arial" panose="020B0604020202020204" pitchFamily="34" charset="0"/>
              <a:buChar char="•"/>
            </a:pPr>
            <a:r>
              <a:rPr lang="en-GB" dirty="0" smtClean="0"/>
              <a:t>Write in chronological order.</a:t>
            </a:r>
          </a:p>
          <a:p>
            <a:pPr marL="285750" indent="-285750">
              <a:buFont typeface="Arial" panose="020B0604020202020204" pitchFamily="34" charset="0"/>
              <a:buChar char="•"/>
            </a:pPr>
            <a:r>
              <a:rPr lang="en-GB" dirty="0" smtClean="0"/>
              <a:t>Keep your reader interested – reveal the action.</a:t>
            </a:r>
          </a:p>
          <a:p>
            <a:pPr marL="285750" indent="-285750">
              <a:buFont typeface="Arial" panose="020B0604020202020204" pitchFamily="34" charset="0"/>
              <a:buChar char="•"/>
            </a:pPr>
            <a:r>
              <a:rPr lang="en-GB" dirty="0" smtClean="0"/>
              <a:t>Use interesting expanded noun phrases and prepositional phrases.</a:t>
            </a:r>
          </a:p>
          <a:p>
            <a:pPr marL="285750" indent="-285750">
              <a:buFont typeface="Arial" panose="020B0604020202020204" pitchFamily="34" charset="0"/>
              <a:buChar char="•"/>
            </a:pPr>
            <a:r>
              <a:rPr lang="en-GB" dirty="0" smtClean="0"/>
              <a:t>Don’t forget to include a quote and a picture.</a:t>
            </a:r>
          </a:p>
          <a:p>
            <a:pPr marL="285750" indent="-285750">
              <a:buFont typeface="Arial" panose="020B0604020202020204" pitchFamily="34" charset="0"/>
              <a:buChar char="•"/>
            </a:pPr>
            <a:r>
              <a:rPr lang="en-GB" dirty="0" smtClean="0"/>
              <a:t>Role-play a news room where you are a local news reporter (get your parents and/or siblings involved!).  Make a microphone? </a:t>
            </a:r>
          </a:p>
          <a:p>
            <a:pPr marL="285750" indent="-285750">
              <a:buFont typeface="Arial" panose="020B0604020202020204" pitchFamily="34" charset="0"/>
              <a:buChar char="•"/>
            </a:pPr>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31175426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386</TotalTime>
  <Words>869</Words>
  <Application>Microsoft Office PowerPoint</Application>
  <PresentationFormat>On-screen Show (4:3)</PresentationFormat>
  <Paragraphs>120</Paragraphs>
  <Slides>12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Century Gothic</vt:lpstr>
      <vt:lpstr>Comic Sans MS</vt:lpstr>
      <vt:lpstr>Sassoon Infant Rg</vt:lpstr>
      <vt:lpstr>Stick&amp;BallRegular</vt:lpstr>
      <vt:lpstr>Twinkl SemiBold</vt:lpstr>
      <vt:lpstr>Wingdings 3</vt:lpstr>
      <vt:lpstr>Ion</vt:lpstr>
      <vt:lpstr>PowerPoint Presentation</vt:lpstr>
      <vt:lpstr>Monday Nouns and Simple noun phrases</vt:lpstr>
      <vt:lpstr>Adding Adjectives</vt:lpstr>
      <vt:lpstr>Adjectives for Effect</vt:lpstr>
      <vt:lpstr>PowerPoint Presentation</vt:lpstr>
      <vt:lpstr>PowerPoint Presentation</vt:lpstr>
      <vt:lpstr>Tuesday</vt:lpstr>
      <vt:lpstr>PowerPoint Presentation</vt:lpstr>
      <vt:lpstr>Wednesday/Thursday  </vt:lpstr>
      <vt:lpstr>Example</vt:lpstr>
      <vt:lpstr>Get It Right!</vt:lpstr>
      <vt:lpstr>Friday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Grace</dc:creator>
  <cp:lastModifiedBy>FWaite</cp:lastModifiedBy>
  <cp:revision>39</cp:revision>
  <dcterms:created xsi:type="dcterms:W3CDTF">2013-03-12T15:19:21Z</dcterms:created>
  <dcterms:modified xsi:type="dcterms:W3CDTF">2020-03-23T07:50:38Z</dcterms:modified>
</cp:coreProperties>
</file>