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48" r:id="rId2"/>
  </p:sldMasterIdLst>
  <p:notesMasterIdLst>
    <p:notesMasterId r:id="rId9"/>
  </p:notesMasterIdLst>
  <p:handoutMasterIdLst>
    <p:handoutMasterId r:id="rId10"/>
  </p:handoutMasterIdLst>
  <p:sldIdLst>
    <p:sldId id="269" r:id="rId3"/>
    <p:sldId id="274" r:id="rId4"/>
    <p:sldId id="310" r:id="rId5"/>
    <p:sldId id="272" r:id="rId6"/>
    <p:sldId id="311" r:id="rId7"/>
    <p:sldId id="31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2">
          <p15:clr>
            <a:srgbClr val="A4A3A4"/>
          </p15:clr>
        </p15:guide>
        <p15:guide id="2" pos="26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C99"/>
    <a:srgbClr val="094D97"/>
    <a:srgbClr val="FFD50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09" autoAdjust="0"/>
  </p:normalViewPr>
  <p:slideViewPr>
    <p:cSldViewPr snapToGrid="0" snapToObjects="1" showGuides="1">
      <p:cViewPr varScale="1">
        <p:scale>
          <a:sx n="74" d="100"/>
          <a:sy n="74" d="100"/>
        </p:scale>
        <p:origin x="1714" y="-62"/>
      </p:cViewPr>
      <p:guideLst>
        <p:guide orient="horz" pos="1822"/>
        <p:guide pos="264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BAF1D2-B474-0C4B-B251-99F3B8EDAD16}" type="datetime1">
              <a:rPr lang="en-GB" smtClean="0"/>
              <a:t>03/06/2020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46EC21-899C-E043-A260-B947E7C33FE7}" type="slidenum">
              <a:rPr lang="en-US" smtClean="0"/>
              <a:t>‹#›</a:t>
            </a:fld>
            <a:endParaRPr lang="en-US"/>
          </a:p>
        </p:txBody>
      </p:sp>
    </p:spTree>
    <p:extLst>
      <p:ext uri="{BB962C8B-B14F-4D97-AF65-F5344CB8AC3E}">
        <p14:creationId xmlns:p14="http://schemas.microsoft.com/office/powerpoint/2010/main" val="29478375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2411F6-C836-8C42-82EB-48BC694285C8}" type="datetime1">
              <a:rPr lang="en-GB" smtClean="0"/>
              <a:t>03/06/2020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89F494-1822-9445-98EB-F7F0987FA13D}" type="slidenum">
              <a:rPr lang="en-US" smtClean="0"/>
              <a:t>‹#›</a:t>
            </a:fld>
            <a:endParaRPr lang="en-US"/>
          </a:p>
        </p:txBody>
      </p:sp>
    </p:spTree>
    <p:extLst>
      <p:ext uri="{BB962C8B-B14F-4D97-AF65-F5344CB8AC3E}">
        <p14:creationId xmlns:p14="http://schemas.microsoft.com/office/powerpoint/2010/main" val="42471908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2:</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Activities:		Learn two asymmetrical ostinatos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Orchestrate them and use them to create a crescendo</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Curriculum link:	Listen with attention to detail and recall sounds with increasing aural memory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a:solidFill>
                  <a:schemeClr val="tx1"/>
                </a:solidFill>
                <a:effectLst/>
                <a:latin typeface="+mn-lt"/>
                <a:ea typeface="+mn-ea"/>
                <a:cs typeface="+mn-cs"/>
              </a:rPr>
              <a:t>LESSON</a:t>
            </a:r>
            <a:r>
              <a:rPr lang="en-US" sz="1200" b="1" kern="1200" baseline="0" dirty="0">
                <a:solidFill>
                  <a:schemeClr val="tx1"/>
                </a:solidFill>
                <a:effectLst/>
                <a:latin typeface="+mn-lt"/>
                <a:ea typeface="+mn-ea"/>
                <a:cs typeface="+mn-cs"/>
              </a:rPr>
              <a:t> 2:</a:t>
            </a:r>
          </a:p>
          <a:p>
            <a:pPr lvl="0" rtl="0"/>
            <a:r>
              <a:rPr lang="en-GB" sz="1200" b="1" kern="1200" dirty="0">
                <a:solidFill>
                  <a:schemeClr val="tx1"/>
                </a:solidFill>
                <a:effectLst/>
                <a:latin typeface="+mn-lt"/>
                <a:ea typeface="+mn-ea"/>
                <a:cs typeface="+mn-cs"/>
              </a:rPr>
              <a:t>Warm-up.</a:t>
            </a:r>
            <a:r>
              <a:rPr lang="en-GB" sz="1200" kern="1200" dirty="0">
                <a:solidFill>
                  <a:schemeClr val="tx1"/>
                </a:solidFill>
                <a:effectLst/>
                <a:latin typeface="+mn-lt"/>
                <a:ea typeface="+mn-ea"/>
                <a:cs typeface="+mn-cs"/>
              </a:rPr>
              <a:t> Ask your class to sit in a circle and lead a quick body percussion warm-up such as passing the clap around or clapping patterns for the class to copy back</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Teach</a:t>
            </a:r>
            <a:r>
              <a:rPr lang="en-US" sz="1200" kern="1200" dirty="0">
                <a:solidFill>
                  <a:schemeClr val="tx1"/>
                </a:solidFill>
                <a:effectLst/>
                <a:latin typeface="+mn-lt"/>
                <a:ea typeface="+mn-ea"/>
                <a:cs typeface="+mn-cs"/>
              </a:rPr>
              <a:t> everyone the rhythm.</a:t>
            </a:r>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Begin by encouraging your class to say the words over and over, this will help with memory. Eventually take the words away and just clap</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a volunteer to come forward and play the pattern on a percussion instrument of their choice (if they choose a xylophone, direct them towards the note G)</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Teach </a:t>
            </a:r>
            <a:r>
              <a:rPr lang="en-US" sz="1200" kern="1200" dirty="0">
                <a:solidFill>
                  <a:schemeClr val="tx1"/>
                </a:solidFill>
                <a:effectLst/>
                <a:latin typeface="+mn-lt"/>
                <a:ea typeface="+mn-ea"/>
                <a:cs typeface="+mn-cs"/>
              </a:rPr>
              <a:t>the next pattern</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This is easier than it looks, simply count to 8, 2 and 10 over and over and then encourage everyone to clap on each 1</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GB" dirty="0">
                <a:effectLst/>
              </a:rPr>
              <a:t> </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p>
          <a:p>
            <a:pPr lvl="0"/>
            <a:br>
              <a:rPr lang="en-GB" dirty="0">
                <a:effectLst/>
              </a:rPr>
            </a:br>
            <a:r>
              <a:rPr lang="en-GB" sz="1200" b="1" kern="1200" dirty="0">
                <a:solidFill>
                  <a:schemeClr val="tx1"/>
                </a:solidFill>
                <a:effectLst/>
                <a:latin typeface="+mn-lt"/>
                <a:ea typeface="+mn-ea"/>
                <a:cs typeface="+mn-cs"/>
              </a:rPr>
              <a:t>Split your circle into two quick groups, </a:t>
            </a:r>
            <a:r>
              <a:rPr lang="en-GB" sz="1200" kern="1200" dirty="0">
                <a:solidFill>
                  <a:schemeClr val="tx1"/>
                </a:solidFill>
                <a:effectLst/>
                <a:latin typeface="+mn-lt"/>
                <a:ea typeface="+mn-ea"/>
                <a:cs typeface="+mn-cs"/>
              </a:rPr>
              <a:t>start each group on one of the above ideas and layer them up until both rhythms are going at once. Explain that the technical term for a repeating rhythmic pattern is an </a:t>
            </a:r>
            <a:r>
              <a:rPr lang="en-GB" sz="1200" b="1" kern="1200" dirty="0">
                <a:solidFill>
                  <a:schemeClr val="tx1"/>
                </a:solidFill>
                <a:effectLst/>
                <a:latin typeface="+mn-lt"/>
                <a:ea typeface="+mn-ea"/>
                <a:cs typeface="+mn-cs"/>
              </a:rPr>
              <a:t>ostinato</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Demonstrate</a:t>
            </a:r>
            <a:r>
              <a:rPr lang="en-GB" sz="1200" kern="1200" dirty="0">
                <a:solidFill>
                  <a:schemeClr val="tx1"/>
                </a:solidFill>
                <a:effectLst/>
                <a:latin typeface="+mn-lt"/>
                <a:ea typeface="+mn-ea"/>
                <a:cs typeface="+mn-cs"/>
              </a:rPr>
              <a:t> how these patterns could work on instruments: </a:t>
            </a:r>
          </a:p>
          <a:p>
            <a:r>
              <a:rPr lang="en-GB"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	‘get in a spaceship’ should be unpitched, or stick to one pitch – G</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8, 2, 10 should leap upwards and then slip downwards.</a:t>
            </a:r>
            <a:r>
              <a:rPr lang="en-US" sz="1200" kern="1200" baseline="0" dirty="0">
                <a:solidFill>
                  <a:schemeClr val="tx1"/>
                </a:solidFill>
                <a:effectLst/>
                <a:latin typeface="+mn-lt"/>
                <a:ea typeface="+mn-ea"/>
                <a:cs typeface="+mn-cs"/>
              </a:rPr>
              <a:t> </a:t>
            </a:r>
            <a:r>
              <a:rPr lang="en-GB" sz="1200" kern="1200" baseline="0" dirty="0">
                <a:solidFill>
                  <a:schemeClr val="tx1"/>
                </a:solidFill>
                <a:effectLst/>
                <a:latin typeface="+mn-lt"/>
                <a:ea typeface="+mn-ea"/>
                <a:cs typeface="+mn-cs"/>
              </a:rPr>
              <a:t>Ho</a:t>
            </a:r>
            <a:r>
              <a:rPr lang="en-GB" sz="1200" kern="1200" dirty="0">
                <a:solidFill>
                  <a:schemeClr val="tx1"/>
                </a:solidFill>
                <a:effectLst/>
                <a:latin typeface="+mn-lt"/>
                <a:ea typeface="+mn-ea"/>
                <a:cs typeface="+mn-cs"/>
              </a:rPr>
              <a:t>wever, you could make it work with whatever you have available or stick with body percussion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Split into two teams</a:t>
            </a:r>
            <a:r>
              <a:rPr lang="en-GB" sz="1200" kern="1200" dirty="0">
                <a:solidFill>
                  <a:schemeClr val="tx1"/>
                </a:solidFill>
                <a:effectLst/>
                <a:latin typeface="+mn-lt"/>
                <a:ea typeface="+mn-ea"/>
                <a:cs typeface="+mn-cs"/>
              </a:rPr>
              <a:t> and challenge each team to play one of these rhythms on their chosen instruments</a:t>
            </a: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Bring the groups back together</a:t>
            </a:r>
            <a:r>
              <a:rPr lang="en-US" sz="1200" kern="1200" dirty="0">
                <a:solidFill>
                  <a:schemeClr val="tx1"/>
                </a:solidFill>
                <a:effectLst/>
                <a:latin typeface="+mn-lt"/>
                <a:ea typeface="+mn-ea"/>
                <a:cs typeface="+mn-cs"/>
              </a:rPr>
              <a:t> and listen to their pieces. Ask them to try performing at the same time.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Finally</a:t>
            </a:r>
            <a:r>
              <a:rPr lang="en-US" sz="1200" kern="1200" dirty="0">
                <a:solidFill>
                  <a:schemeClr val="tx1"/>
                </a:solidFill>
                <a:effectLst/>
                <a:latin typeface="+mn-lt"/>
                <a:ea typeface="+mn-ea"/>
                <a:cs typeface="+mn-cs"/>
              </a:rPr>
              <a:t>, if you have time, listen and watch the opening of Mars on the website (just the first minute or so). Ask your children to identify what happens to the volume. Hopefully they will say it gets louder. Tell them that the technical term for music gradually getting louder is </a:t>
            </a:r>
            <a:r>
              <a:rPr lang="en-US" sz="1200" b="1" kern="1200" dirty="0">
                <a:solidFill>
                  <a:schemeClr val="tx1"/>
                </a:solidFill>
                <a:effectLst/>
                <a:latin typeface="+mn-lt"/>
                <a:ea typeface="+mn-ea"/>
                <a:cs typeface="+mn-cs"/>
              </a:rPr>
              <a:t>crescendo</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challenge</a:t>
            </a:r>
            <a:r>
              <a:rPr lang="en-US" sz="1200" kern="1200" dirty="0">
                <a:solidFill>
                  <a:schemeClr val="tx1"/>
                </a:solidFill>
                <a:effectLst/>
                <a:latin typeface="+mn-lt"/>
                <a:ea typeface="+mn-ea"/>
                <a:cs typeface="+mn-cs"/>
              </a:rPr>
              <a:t> them to play their patterns together one more time and add in a crescendo</a:t>
            </a: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a:solidFill>
                  <a:schemeClr val="tx1"/>
                </a:solidFill>
                <a:effectLst/>
                <a:latin typeface="+mn-lt"/>
                <a:ea typeface="+mn-ea"/>
                <a:cs typeface="+mn-cs"/>
              </a:rPr>
              <a:t>LESSON</a:t>
            </a:r>
            <a:r>
              <a:rPr lang="en-US" sz="1200" b="1" kern="1200" baseline="0" dirty="0">
                <a:solidFill>
                  <a:schemeClr val="tx1"/>
                </a:solidFill>
                <a:effectLst/>
                <a:latin typeface="+mn-lt"/>
                <a:ea typeface="+mn-ea"/>
                <a:cs typeface="+mn-cs"/>
              </a:rPr>
              <a:t> 2:</a:t>
            </a:r>
          </a:p>
          <a:p>
            <a:pPr lvl="0" rtl="0"/>
            <a:r>
              <a:rPr lang="en-GB" sz="1200" b="1" kern="1200" dirty="0">
                <a:solidFill>
                  <a:schemeClr val="tx1"/>
                </a:solidFill>
                <a:effectLst/>
                <a:latin typeface="+mn-lt"/>
                <a:ea typeface="+mn-ea"/>
                <a:cs typeface="+mn-cs"/>
              </a:rPr>
              <a:t>Warm-up.</a:t>
            </a:r>
            <a:r>
              <a:rPr lang="en-GB" sz="1200" kern="1200" dirty="0">
                <a:solidFill>
                  <a:schemeClr val="tx1"/>
                </a:solidFill>
                <a:effectLst/>
                <a:latin typeface="+mn-lt"/>
                <a:ea typeface="+mn-ea"/>
                <a:cs typeface="+mn-cs"/>
              </a:rPr>
              <a:t> Ask your class to sit in a circle and lead a quick body percussion warm-up such as passing the clap around or clapping patterns for the class to copy back</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Teach</a:t>
            </a:r>
            <a:r>
              <a:rPr lang="en-US" sz="1200" kern="1200" dirty="0">
                <a:solidFill>
                  <a:schemeClr val="tx1"/>
                </a:solidFill>
                <a:effectLst/>
                <a:latin typeface="+mn-lt"/>
                <a:ea typeface="+mn-ea"/>
                <a:cs typeface="+mn-cs"/>
              </a:rPr>
              <a:t> everyone the rhythm.</a:t>
            </a:r>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Begin by encouraging your class to say the words over and over, this will help with memory. Eventually take the words away and just clap</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a volunteer to come forward and play the pattern on a percussion instrument of their choice (if they choose a xylophone, direct them towards the note G)</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Teach </a:t>
            </a:r>
            <a:r>
              <a:rPr lang="en-US" sz="1200" kern="1200" dirty="0">
                <a:solidFill>
                  <a:schemeClr val="tx1"/>
                </a:solidFill>
                <a:effectLst/>
                <a:latin typeface="+mn-lt"/>
                <a:ea typeface="+mn-ea"/>
                <a:cs typeface="+mn-cs"/>
              </a:rPr>
              <a:t>the next pattern</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This is easier than it looks, simply count to 8, 2 and 10 over and over and then encourage everyone to clap on each 1</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GB" dirty="0">
                <a:effectLst/>
              </a:rPr>
              <a:t> </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p>
          <a:p>
            <a:pPr lvl="0"/>
            <a:br>
              <a:rPr lang="en-GB" dirty="0">
                <a:effectLst/>
              </a:rPr>
            </a:br>
            <a:r>
              <a:rPr lang="en-GB" sz="1200" b="1" kern="1200" dirty="0">
                <a:solidFill>
                  <a:schemeClr val="tx1"/>
                </a:solidFill>
                <a:effectLst/>
                <a:latin typeface="+mn-lt"/>
                <a:ea typeface="+mn-ea"/>
                <a:cs typeface="+mn-cs"/>
              </a:rPr>
              <a:t>Split your circle into two quick groups, </a:t>
            </a:r>
            <a:r>
              <a:rPr lang="en-GB" sz="1200" kern="1200" dirty="0">
                <a:solidFill>
                  <a:schemeClr val="tx1"/>
                </a:solidFill>
                <a:effectLst/>
                <a:latin typeface="+mn-lt"/>
                <a:ea typeface="+mn-ea"/>
                <a:cs typeface="+mn-cs"/>
              </a:rPr>
              <a:t>start each group on one of the above ideas and layer them up until both rhythms are going at once. Explain that the technical term for a repeating rhythmic pattern is an </a:t>
            </a:r>
            <a:r>
              <a:rPr lang="en-GB" sz="1200" b="1" kern="1200" dirty="0">
                <a:solidFill>
                  <a:schemeClr val="tx1"/>
                </a:solidFill>
                <a:effectLst/>
                <a:latin typeface="+mn-lt"/>
                <a:ea typeface="+mn-ea"/>
                <a:cs typeface="+mn-cs"/>
              </a:rPr>
              <a:t>ostinato</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Demonstrate</a:t>
            </a:r>
            <a:r>
              <a:rPr lang="en-GB" sz="1200" kern="1200" dirty="0">
                <a:solidFill>
                  <a:schemeClr val="tx1"/>
                </a:solidFill>
                <a:effectLst/>
                <a:latin typeface="+mn-lt"/>
                <a:ea typeface="+mn-ea"/>
                <a:cs typeface="+mn-cs"/>
              </a:rPr>
              <a:t> how these patterns could work on instruments: </a:t>
            </a:r>
          </a:p>
          <a:p>
            <a:r>
              <a:rPr lang="en-GB"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	‘get in a spaceship’ should be unpitched, or stick to one pitch – G</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8, 2, 10 should leap upwards and then slip downwards.</a:t>
            </a:r>
            <a:r>
              <a:rPr lang="en-US" sz="1200" kern="1200" baseline="0" dirty="0">
                <a:solidFill>
                  <a:schemeClr val="tx1"/>
                </a:solidFill>
                <a:effectLst/>
                <a:latin typeface="+mn-lt"/>
                <a:ea typeface="+mn-ea"/>
                <a:cs typeface="+mn-cs"/>
              </a:rPr>
              <a:t> </a:t>
            </a:r>
            <a:r>
              <a:rPr lang="en-GB" sz="1200" kern="1200" baseline="0" dirty="0">
                <a:solidFill>
                  <a:schemeClr val="tx1"/>
                </a:solidFill>
                <a:effectLst/>
                <a:latin typeface="+mn-lt"/>
                <a:ea typeface="+mn-ea"/>
                <a:cs typeface="+mn-cs"/>
              </a:rPr>
              <a:t>Ho</a:t>
            </a:r>
            <a:r>
              <a:rPr lang="en-GB" sz="1200" kern="1200" dirty="0">
                <a:solidFill>
                  <a:schemeClr val="tx1"/>
                </a:solidFill>
                <a:effectLst/>
                <a:latin typeface="+mn-lt"/>
                <a:ea typeface="+mn-ea"/>
                <a:cs typeface="+mn-cs"/>
              </a:rPr>
              <a:t>wever, you could make it work with whatever you have available or stick with body percussion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Split into two teams</a:t>
            </a:r>
            <a:r>
              <a:rPr lang="en-GB" sz="1200" kern="1200" dirty="0">
                <a:solidFill>
                  <a:schemeClr val="tx1"/>
                </a:solidFill>
                <a:effectLst/>
                <a:latin typeface="+mn-lt"/>
                <a:ea typeface="+mn-ea"/>
                <a:cs typeface="+mn-cs"/>
              </a:rPr>
              <a:t> and challenge each team to play one of these rhythms on their chosen instruments</a:t>
            </a: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Bring the groups back together</a:t>
            </a:r>
            <a:r>
              <a:rPr lang="en-US" sz="1200" kern="1200" dirty="0">
                <a:solidFill>
                  <a:schemeClr val="tx1"/>
                </a:solidFill>
                <a:effectLst/>
                <a:latin typeface="+mn-lt"/>
                <a:ea typeface="+mn-ea"/>
                <a:cs typeface="+mn-cs"/>
              </a:rPr>
              <a:t> and listen to their pieces. Ask them to try performing at the same time.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Finally</a:t>
            </a:r>
            <a:r>
              <a:rPr lang="en-US" sz="1200" kern="1200" dirty="0">
                <a:solidFill>
                  <a:schemeClr val="tx1"/>
                </a:solidFill>
                <a:effectLst/>
                <a:latin typeface="+mn-lt"/>
                <a:ea typeface="+mn-ea"/>
                <a:cs typeface="+mn-cs"/>
              </a:rPr>
              <a:t>, if you have time, listen and watch the opening of Mars on the website (just the first minute or so). Ask your children to identify what happens to the volume. Hopefully they will say it gets louder. Tell them that the technical term for music gradually getting louder is </a:t>
            </a:r>
            <a:r>
              <a:rPr lang="en-US" sz="1200" b="1" kern="1200" dirty="0">
                <a:solidFill>
                  <a:schemeClr val="tx1"/>
                </a:solidFill>
                <a:effectLst/>
                <a:latin typeface="+mn-lt"/>
                <a:ea typeface="+mn-ea"/>
                <a:cs typeface="+mn-cs"/>
              </a:rPr>
              <a:t>crescendo</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challenge</a:t>
            </a:r>
            <a:r>
              <a:rPr lang="en-US" sz="1200" kern="1200" dirty="0">
                <a:solidFill>
                  <a:schemeClr val="tx1"/>
                </a:solidFill>
                <a:effectLst/>
                <a:latin typeface="+mn-lt"/>
                <a:ea typeface="+mn-ea"/>
                <a:cs typeface="+mn-cs"/>
              </a:rPr>
              <a:t> them to play their patterns together one more time and add in a crescendo</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3</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a:solidFill>
                  <a:schemeClr val="tx1"/>
                </a:solidFill>
                <a:effectLst/>
                <a:latin typeface="+mn-lt"/>
                <a:ea typeface="+mn-ea"/>
                <a:cs typeface="+mn-cs"/>
              </a:rPr>
              <a:t>LESSON</a:t>
            </a:r>
            <a:r>
              <a:rPr lang="en-US" sz="1200" b="1" kern="1200" baseline="0" dirty="0">
                <a:solidFill>
                  <a:schemeClr val="tx1"/>
                </a:solidFill>
                <a:effectLst/>
                <a:latin typeface="+mn-lt"/>
                <a:ea typeface="+mn-ea"/>
                <a:cs typeface="+mn-cs"/>
              </a:rPr>
              <a:t> 2:</a:t>
            </a:r>
          </a:p>
          <a:p>
            <a:pPr lvl="0" rtl="0"/>
            <a:r>
              <a:rPr lang="en-GB" sz="1200" b="1" kern="1200" dirty="0">
                <a:solidFill>
                  <a:schemeClr val="tx1"/>
                </a:solidFill>
                <a:effectLst/>
                <a:latin typeface="+mn-lt"/>
                <a:ea typeface="+mn-ea"/>
                <a:cs typeface="+mn-cs"/>
              </a:rPr>
              <a:t>Warm-up.</a:t>
            </a:r>
            <a:r>
              <a:rPr lang="en-GB" sz="1200" kern="1200" dirty="0">
                <a:solidFill>
                  <a:schemeClr val="tx1"/>
                </a:solidFill>
                <a:effectLst/>
                <a:latin typeface="+mn-lt"/>
                <a:ea typeface="+mn-ea"/>
                <a:cs typeface="+mn-cs"/>
              </a:rPr>
              <a:t> Ask your class to sit in a circle and lead a quick body percussion warm-up such as passing the clap around or clapping patterns for the class to copy back</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Teach</a:t>
            </a:r>
            <a:r>
              <a:rPr lang="en-US" sz="1200" kern="1200" dirty="0">
                <a:solidFill>
                  <a:schemeClr val="tx1"/>
                </a:solidFill>
                <a:effectLst/>
                <a:latin typeface="+mn-lt"/>
                <a:ea typeface="+mn-ea"/>
                <a:cs typeface="+mn-cs"/>
              </a:rPr>
              <a:t> everyone the rhythm.</a:t>
            </a:r>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Begin by encouraging your class to say the words over and over, this will help with memory. Eventually take the words away and just clap</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a volunteer to come forward and play the pattern on a percussion instrument of their choice (if they choose a xylophone, direct them towards the note G)</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Teach </a:t>
            </a:r>
            <a:r>
              <a:rPr lang="en-US" sz="1200" kern="1200" dirty="0">
                <a:solidFill>
                  <a:schemeClr val="tx1"/>
                </a:solidFill>
                <a:effectLst/>
                <a:latin typeface="+mn-lt"/>
                <a:ea typeface="+mn-ea"/>
                <a:cs typeface="+mn-cs"/>
              </a:rPr>
              <a:t>the next pattern</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This is easier than it looks, simply count to 8, 2 and 10 over and over and then encourage everyone to clap on each 1</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GB" dirty="0">
                <a:effectLst/>
              </a:rPr>
              <a:t> </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p>
          <a:p>
            <a:pPr lvl="0"/>
            <a:br>
              <a:rPr lang="en-GB" dirty="0">
                <a:effectLst/>
              </a:rPr>
            </a:br>
            <a:r>
              <a:rPr lang="en-GB" sz="1200" b="1" kern="1200" dirty="0">
                <a:solidFill>
                  <a:schemeClr val="tx1"/>
                </a:solidFill>
                <a:effectLst/>
                <a:latin typeface="+mn-lt"/>
                <a:ea typeface="+mn-ea"/>
                <a:cs typeface="+mn-cs"/>
              </a:rPr>
              <a:t>Split your circle into two quick groups, </a:t>
            </a:r>
            <a:r>
              <a:rPr lang="en-GB" sz="1200" kern="1200" dirty="0">
                <a:solidFill>
                  <a:schemeClr val="tx1"/>
                </a:solidFill>
                <a:effectLst/>
                <a:latin typeface="+mn-lt"/>
                <a:ea typeface="+mn-ea"/>
                <a:cs typeface="+mn-cs"/>
              </a:rPr>
              <a:t>start each group on one of the above ideas and layer them up until both rhythms are going at once. Explain that the technical term for a repeating rhythmic pattern is an </a:t>
            </a:r>
            <a:r>
              <a:rPr lang="en-GB" sz="1200" b="1" kern="1200" dirty="0">
                <a:solidFill>
                  <a:schemeClr val="tx1"/>
                </a:solidFill>
                <a:effectLst/>
                <a:latin typeface="+mn-lt"/>
                <a:ea typeface="+mn-ea"/>
                <a:cs typeface="+mn-cs"/>
              </a:rPr>
              <a:t>ostinato</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Demonstrate</a:t>
            </a:r>
            <a:r>
              <a:rPr lang="en-GB" sz="1200" kern="1200" dirty="0">
                <a:solidFill>
                  <a:schemeClr val="tx1"/>
                </a:solidFill>
                <a:effectLst/>
                <a:latin typeface="+mn-lt"/>
                <a:ea typeface="+mn-ea"/>
                <a:cs typeface="+mn-cs"/>
              </a:rPr>
              <a:t> how these patterns could work on instruments: </a:t>
            </a:r>
          </a:p>
          <a:p>
            <a:r>
              <a:rPr lang="en-GB"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	‘get in a spaceship’ should be unpitched, or stick to one pitch – G</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8, 2, 10 should leap upwards and then slip downwards.</a:t>
            </a:r>
            <a:r>
              <a:rPr lang="en-US" sz="1200" kern="1200" baseline="0" dirty="0">
                <a:solidFill>
                  <a:schemeClr val="tx1"/>
                </a:solidFill>
                <a:effectLst/>
                <a:latin typeface="+mn-lt"/>
                <a:ea typeface="+mn-ea"/>
                <a:cs typeface="+mn-cs"/>
              </a:rPr>
              <a:t> </a:t>
            </a:r>
            <a:r>
              <a:rPr lang="en-GB" sz="1200" kern="1200" baseline="0" dirty="0">
                <a:solidFill>
                  <a:schemeClr val="tx1"/>
                </a:solidFill>
                <a:effectLst/>
                <a:latin typeface="+mn-lt"/>
                <a:ea typeface="+mn-ea"/>
                <a:cs typeface="+mn-cs"/>
              </a:rPr>
              <a:t>Ho</a:t>
            </a:r>
            <a:r>
              <a:rPr lang="en-GB" sz="1200" kern="1200" dirty="0">
                <a:solidFill>
                  <a:schemeClr val="tx1"/>
                </a:solidFill>
                <a:effectLst/>
                <a:latin typeface="+mn-lt"/>
                <a:ea typeface="+mn-ea"/>
                <a:cs typeface="+mn-cs"/>
              </a:rPr>
              <a:t>wever, you could make it work with whatever you have available or stick with body percussion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Split into two teams</a:t>
            </a:r>
            <a:r>
              <a:rPr lang="en-GB" sz="1200" kern="1200" dirty="0">
                <a:solidFill>
                  <a:schemeClr val="tx1"/>
                </a:solidFill>
                <a:effectLst/>
                <a:latin typeface="+mn-lt"/>
                <a:ea typeface="+mn-ea"/>
                <a:cs typeface="+mn-cs"/>
              </a:rPr>
              <a:t> and challenge each team to play one of these rhythms on their chosen instruments</a:t>
            </a: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Bring the groups back together</a:t>
            </a:r>
            <a:r>
              <a:rPr lang="en-US" sz="1200" kern="1200" dirty="0">
                <a:solidFill>
                  <a:schemeClr val="tx1"/>
                </a:solidFill>
                <a:effectLst/>
                <a:latin typeface="+mn-lt"/>
                <a:ea typeface="+mn-ea"/>
                <a:cs typeface="+mn-cs"/>
              </a:rPr>
              <a:t> and listen to their pieces. Ask them to try performing at the same time.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Finally</a:t>
            </a:r>
            <a:r>
              <a:rPr lang="en-US" sz="1200" kern="1200" dirty="0">
                <a:solidFill>
                  <a:schemeClr val="tx1"/>
                </a:solidFill>
                <a:effectLst/>
                <a:latin typeface="+mn-lt"/>
                <a:ea typeface="+mn-ea"/>
                <a:cs typeface="+mn-cs"/>
              </a:rPr>
              <a:t>, if you have time, listen and watch the opening of Mars on the website (just the first minute or so). Ask your children to identify what happens to the volume. Hopefully they will say it gets louder. Tell them that the technical term for music gradually getting louder is </a:t>
            </a:r>
            <a:r>
              <a:rPr lang="en-US" sz="1200" b="1" kern="1200" dirty="0">
                <a:solidFill>
                  <a:schemeClr val="tx1"/>
                </a:solidFill>
                <a:effectLst/>
                <a:latin typeface="+mn-lt"/>
                <a:ea typeface="+mn-ea"/>
                <a:cs typeface="+mn-cs"/>
              </a:rPr>
              <a:t>crescendo</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challenge</a:t>
            </a:r>
            <a:r>
              <a:rPr lang="en-US" sz="1200" kern="1200" dirty="0">
                <a:solidFill>
                  <a:schemeClr val="tx1"/>
                </a:solidFill>
                <a:effectLst/>
                <a:latin typeface="+mn-lt"/>
                <a:ea typeface="+mn-ea"/>
                <a:cs typeface="+mn-cs"/>
              </a:rPr>
              <a:t> them to play their patterns together one more time and add in a crescendo</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4</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a:solidFill>
                  <a:schemeClr val="tx1"/>
                </a:solidFill>
                <a:effectLst/>
                <a:latin typeface="+mn-lt"/>
                <a:ea typeface="+mn-ea"/>
                <a:cs typeface="+mn-cs"/>
              </a:rPr>
              <a:t>LESSON</a:t>
            </a:r>
            <a:r>
              <a:rPr lang="en-US" sz="1200" b="1" kern="1200" baseline="0" dirty="0">
                <a:solidFill>
                  <a:schemeClr val="tx1"/>
                </a:solidFill>
                <a:effectLst/>
                <a:latin typeface="+mn-lt"/>
                <a:ea typeface="+mn-ea"/>
                <a:cs typeface="+mn-cs"/>
              </a:rPr>
              <a:t> 2:</a:t>
            </a:r>
          </a:p>
          <a:p>
            <a:pPr lvl="0" rtl="0"/>
            <a:r>
              <a:rPr lang="en-GB" sz="1200" b="1" kern="1200" dirty="0">
                <a:solidFill>
                  <a:schemeClr val="tx1"/>
                </a:solidFill>
                <a:effectLst/>
                <a:latin typeface="+mn-lt"/>
                <a:ea typeface="+mn-ea"/>
                <a:cs typeface="+mn-cs"/>
              </a:rPr>
              <a:t>Warm-up.</a:t>
            </a:r>
            <a:r>
              <a:rPr lang="en-GB" sz="1200" kern="1200" dirty="0">
                <a:solidFill>
                  <a:schemeClr val="tx1"/>
                </a:solidFill>
                <a:effectLst/>
                <a:latin typeface="+mn-lt"/>
                <a:ea typeface="+mn-ea"/>
                <a:cs typeface="+mn-cs"/>
              </a:rPr>
              <a:t> Ask your class to sit in a circle and lead a quick body percussion warm-up such as passing the clap around or clapping patterns for the class to copy back</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Teach</a:t>
            </a:r>
            <a:r>
              <a:rPr lang="en-US" sz="1200" kern="1200" dirty="0">
                <a:solidFill>
                  <a:schemeClr val="tx1"/>
                </a:solidFill>
                <a:effectLst/>
                <a:latin typeface="+mn-lt"/>
                <a:ea typeface="+mn-ea"/>
                <a:cs typeface="+mn-cs"/>
              </a:rPr>
              <a:t> everyone the rhythm.</a:t>
            </a:r>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Begin by encouraging your class to say the words over and over, this will help with memory. Eventually take the words away and just clap</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a volunteer to come forward and play the pattern on a percussion instrument of their choice (if they choose a xylophone, direct them towards the note G)</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Teach </a:t>
            </a:r>
            <a:r>
              <a:rPr lang="en-US" sz="1200" kern="1200" dirty="0">
                <a:solidFill>
                  <a:schemeClr val="tx1"/>
                </a:solidFill>
                <a:effectLst/>
                <a:latin typeface="+mn-lt"/>
                <a:ea typeface="+mn-ea"/>
                <a:cs typeface="+mn-cs"/>
              </a:rPr>
              <a:t>the next pattern</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This is easier than it looks, simply count to 8, 2 and 10 over and over and then encourage everyone to clap on each 1</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GB" dirty="0">
                <a:effectLst/>
              </a:rPr>
              <a:t> </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p>
          <a:p>
            <a:pPr lvl="0"/>
            <a:br>
              <a:rPr lang="en-GB" dirty="0">
                <a:effectLst/>
              </a:rPr>
            </a:br>
            <a:r>
              <a:rPr lang="en-GB" sz="1200" b="1" kern="1200" dirty="0">
                <a:solidFill>
                  <a:schemeClr val="tx1"/>
                </a:solidFill>
                <a:effectLst/>
                <a:latin typeface="+mn-lt"/>
                <a:ea typeface="+mn-ea"/>
                <a:cs typeface="+mn-cs"/>
              </a:rPr>
              <a:t>Split your circle into two quick groups, </a:t>
            </a:r>
            <a:r>
              <a:rPr lang="en-GB" sz="1200" kern="1200" dirty="0">
                <a:solidFill>
                  <a:schemeClr val="tx1"/>
                </a:solidFill>
                <a:effectLst/>
                <a:latin typeface="+mn-lt"/>
                <a:ea typeface="+mn-ea"/>
                <a:cs typeface="+mn-cs"/>
              </a:rPr>
              <a:t>start each group on one of the above ideas and layer them up until both rhythms are going at once. Explain that the technical term for a repeating rhythmic pattern is an </a:t>
            </a:r>
            <a:r>
              <a:rPr lang="en-GB" sz="1200" b="1" kern="1200" dirty="0">
                <a:solidFill>
                  <a:schemeClr val="tx1"/>
                </a:solidFill>
                <a:effectLst/>
                <a:latin typeface="+mn-lt"/>
                <a:ea typeface="+mn-ea"/>
                <a:cs typeface="+mn-cs"/>
              </a:rPr>
              <a:t>ostinato</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Demonstrate</a:t>
            </a:r>
            <a:r>
              <a:rPr lang="en-GB" sz="1200" kern="1200" dirty="0">
                <a:solidFill>
                  <a:schemeClr val="tx1"/>
                </a:solidFill>
                <a:effectLst/>
                <a:latin typeface="+mn-lt"/>
                <a:ea typeface="+mn-ea"/>
                <a:cs typeface="+mn-cs"/>
              </a:rPr>
              <a:t> how these patterns could work on instruments: </a:t>
            </a:r>
          </a:p>
          <a:p>
            <a:r>
              <a:rPr lang="en-GB"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	‘get in a spaceship’ should be unpitched, or stick to one pitch – G</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8, 2, 10 should leap upwards and then slip downwards.</a:t>
            </a:r>
            <a:r>
              <a:rPr lang="en-US" sz="1200" kern="1200" baseline="0" dirty="0">
                <a:solidFill>
                  <a:schemeClr val="tx1"/>
                </a:solidFill>
                <a:effectLst/>
                <a:latin typeface="+mn-lt"/>
                <a:ea typeface="+mn-ea"/>
                <a:cs typeface="+mn-cs"/>
              </a:rPr>
              <a:t> </a:t>
            </a:r>
            <a:r>
              <a:rPr lang="en-GB" sz="1200" kern="1200" baseline="0" dirty="0">
                <a:solidFill>
                  <a:schemeClr val="tx1"/>
                </a:solidFill>
                <a:effectLst/>
                <a:latin typeface="+mn-lt"/>
                <a:ea typeface="+mn-ea"/>
                <a:cs typeface="+mn-cs"/>
              </a:rPr>
              <a:t>Ho</a:t>
            </a:r>
            <a:r>
              <a:rPr lang="en-GB" sz="1200" kern="1200" dirty="0">
                <a:solidFill>
                  <a:schemeClr val="tx1"/>
                </a:solidFill>
                <a:effectLst/>
                <a:latin typeface="+mn-lt"/>
                <a:ea typeface="+mn-ea"/>
                <a:cs typeface="+mn-cs"/>
              </a:rPr>
              <a:t>wever, you could make it work with whatever you have available or stick with body percussion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Split into two teams</a:t>
            </a:r>
            <a:r>
              <a:rPr lang="en-GB" sz="1200" kern="1200" dirty="0">
                <a:solidFill>
                  <a:schemeClr val="tx1"/>
                </a:solidFill>
                <a:effectLst/>
                <a:latin typeface="+mn-lt"/>
                <a:ea typeface="+mn-ea"/>
                <a:cs typeface="+mn-cs"/>
              </a:rPr>
              <a:t> and challenge each team to play one of these rhythms on their chosen instruments</a:t>
            </a: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Bring the groups back together</a:t>
            </a:r>
            <a:r>
              <a:rPr lang="en-US" sz="1200" kern="1200" dirty="0">
                <a:solidFill>
                  <a:schemeClr val="tx1"/>
                </a:solidFill>
                <a:effectLst/>
                <a:latin typeface="+mn-lt"/>
                <a:ea typeface="+mn-ea"/>
                <a:cs typeface="+mn-cs"/>
              </a:rPr>
              <a:t> and listen to their pieces. Ask them to try performing at the same time.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Finally</a:t>
            </a:r>
            <a:r>
              <a:rPr lang="en-US" sz="1200" kern="1200" dirty="0">
                <a:solidFill>
                  <a:schemeClr val="tx1"/>
                </a:solidFill>
                <a:effectLst/>
                <a:latin typeface="+mn-lt"/>
                <a:ea typeface="+mn-ea"/>
                <a:cs typeface="+mn-cs"/>
              </a:rPr>
              <a:t>, if you have time, listen and watch the opening of Mars on the website (just the first minute or so). Ask your children to identify what happens to the volume. Hopefully they will say it gets louder. Tell them that the technical term for music gradually getting louder is </a:t>
            </a:r>
            <a:r>
              <a:rPr lang="en-US" sz="1200" b="1" kern="1200" dirty="0">
                <a:solidFill>
                  <a:schemeClr val="tx1"/>
                </a:solidFill>
                <a:effectLst/>
                <a:latin typeface="+mn-lt"/>
                <a:ea typeface="+mn-ea"/>
                <a:cs typeface="+mn-cs"/>
              </a:rPr>
              <a:t>crescendo</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challenge</a:t>
            </a:r>
            <a:r>
              <a:rPr lang="en-US" sz="1200" kern="1200" dirty="0">
                <a:solidFill>
                  <a:schemeClr val="tx1"/>
                </a:solidFill>
                <a:effectLst/>
                <a:latin typeface="+mn-lt"/>
                <a:ea typeface="+mn-ea"/>
                <a:cs typeface="+mn-cs"/>
              </a:rPr>
              <a:t> them to play their patterns together one more time and add in a crescendo</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5</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a:solidFill>
                  <a:schemeClr val="tx1"/>
                </a:solidFill>
                <a:effectLst/>
                <a:latin typeface="+mn-lt"/>
                <a:ea typeface="+mn-ea"/>
                <a:cs typeface="+mn-cs"/>
              </a:rPr>
              <a:t>LESSON</a:t>
            </a:r>
            <a:r>
              <a:rPr lang="en-US" sz="1200" b="1" kern="1200" baseline="0" dirty="0">
                <a:solidFill>
                  <a:schemeClr val="tx1"/>
                </a:solidFill>
                <a:effectLst/>
                <a:latin typeface="+mn-lt"/>
                <a:ea typeface="+mn-ea"/>
                <a:cs typeface="+mn-cs"/>
              </a:rPr>
              <a:t> 2:</a:t>
            </a:r>
          </a:p>
          <a:p>
            <a:pPr lvl="0" rtl="0"/>
            <a:r>
              <a:rPr lang="en-GB" sz="1200" b="1" kern="1200" dirty="0">
                <a:solidFill>
                  <a:schemeClr val="tx1"/>
                </a:solidFill>
                <a:effectLst/>
                <a:latin typeface="+mn-lt"/>
                <a:ea typeface="+mn-ea"/>
                <a:cs typeface="+mn-cs"/>
              </a:rPr>
              <a:t>Warm-up.</a:t>
            </a:r>
            <a:r>
              <a:rPr lang="en-GB" sz="1200" kern="1200" dirty="0">
                <a:solidFill>
                  <a:schemeClr val="tx1"/>
                </a:solidFill>
                <a:effectLst/>
                <a:latin typeface="+mn-lt"/>
                <a:ea typeface="+mn-ea"/>
                <a:cs typeface="+mn-cs"/>
              </a:rPr>
              <a:t> Ask your class to sit in a circle and lead a quick body percussion warm-up such as passing the clap around or clapping patterns for the class to copy back</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Teach</a:t>
            </a:r>
            <a:r>
              <a:rPr lang="en-US" sz="1200" kern="1200" dirty="0">
                <a:solidFill>
                  <a:schemeClr val="tx1"/>
                </a:solidFill>
                <a:effectLst/>
                <a:latin typeface="+mn-lt"/>
                <a:ea typeface="+mn-ea"/>
                <a:cs typeface="+mn-cs"/>
              </a:rPr>
              <a:t> everyone the rhythm.</a:t>
            </a:r>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Begin by encouraging your class to say the words over and over, this will help with memory. Eventually take the words away and just clap</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a volunteer to come forward and play the pattern on a percussion instrument of their choice (if they choose a xylophone, direct them towards the note G)</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Teach </a:t>
            </a:r>
            <a:r>
              <a:rPr lang="en-US" sz="1200" kern="1200" dirty="0">
                <a:solidFill>
                  <a:schemeClr val="tx1"/>
                </a:solidFill>
                <a:effectLst/>
                <a:latin typeface="+mn-lt"/>
                <a:ea typeface="+mn-ea"/>
                <a:cs typeface="+mn-cs"/>
              </a:rPr>
              <a:t>the next pattern</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This is easier than it looks, simply count to 8, 2 and 10 over and over and then encourage everyone to clap on each 1</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GB" dirty="0">
                <a:effectLst/>
              </a:rPr>
              <a:t> </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p>
          <a:p>
            <a:pPr lvl="0"/>
            <a:br>
              <a:rPr lang="en-GB" dirty="0">
                <a:effectLst/>
              </a:rPr>
            </a:br>
            <a:r>
              <a:rPr lang="en-GB" sz="1200" b="1" kern="1200" dirty="0">
                <a:solidFill>
                  <a:schemeClr val="tx1"/>
                </a:solidFill>
                <a:effectLst/>
                <a:latin typeface="+mn-lt"/>
                <a:ea typeface="+mn-ea"/>
                <a:cs typeface="+mn-cs"/>
              </a:rPr>
              <a:t>Split your circle into two quick groups, </a:t>
            </a:r>
            <a:r>
              <a:rPr lang="en-GB" sz="1200" kern="1200" dirty="0">
                <a:solidFill>
                  <a:schemeClr val="tx1"/>
                </a:solidFill>
                <a:effectLst/>
                <a:latin typeface="+mn-lt"/>
                <a:ea typeface="+mn-ea"/>
                <a:cs typeface="+mn-cs"/>
              </a:rPr>
              <a:t>start each group on one of the above ideas and layer them up until both rhythms are going at once. Explain that the technical term for a repeating rhythmic pattern is an </a:t>
            </a:r>
            <a:r>
              <a:rPr lang="en-GB" sz="1200" b="1" kern="1200" dirty="0">
                <a:solidFill>
                  <a:schemeClr val="tx1"/>
                </a:solidFill>
                <a:effectLst/>
                <a:latin typeface="+mn-lt"/>
                <a:ea typeface="+mn-ea"/>
                <a:cs typeface="+mn-cs"/>
              </a:rPr>
              <a:t>ostinato</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Demonstrate</a:t>
            </a:r>
            <a:r>
              <a:rPr lang="en-GB" sz="1200" kern="1200" dirty="0">
                <a:solidFill>
                  <a:schemeClr val="tx1"/>
                </a:solidFill>
                <a:effectLst/>
                <a:latin typeface="+mn-lt"/>
                <a:ea typeface="+mn-ea"/>
                <a:cs typeface="+mn-cs"/>
              </a:rPr>
              <a:t> how these patterns could work on instruments: </a:t>
            </a:r>
          </a:p>
          <a:p>
            <a:r>
              <a:rPr lang="en-GB"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	‘get in a spaceship’ should be unpitched, or stick to one pitch – G</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8, 2, 10 should leap upwards and then slip downwards.</a:t>
            </a:r>
            <a:r>
              <a:rPr lang="en-US" sz="1200" kern="1200" baseline="0" dirty="0">
                <a:solidFill>
                  <a:schemeClr val="tx1"/>
                </a:solidFill>
                <a:effectLst/>
                <a:latin typeface="+mn-lt"/>
                <a:ea typeface="+mn-ea"/>
                <a:cs typeface="+mn-cs"/>
              </a:rPr>
              <a:t> </a:t>
            </a:r>
            <a:r>
              <a:rPr lang="en-GB" sz="1200" kern="1200" baseline="0" dirty="0">
                <a:solidFill>
                  <a:schemeClr val="tx1"/>
                </a:solidFill>
                <a:effectLst/>
                <a:latin typeface="+mn-lt"/>
                <a:ea typeface="+mn-ea"/>
                <a:cs typeface="+mn-cs"/>
              </a:rPr>
              <a:t>Ho</a:t>
            </a:r>
            <a:r>
              <a:rPr lang="en-GB" sz="1200" kern="1200" dirty="0">
                <a:solidFill>
                  <a:schemeClr val="tx1"/>
                </a:solidFill>
                <a:effectLst/>
                <a:latin typeface="+mn-lt"/>
                <a:ea typeface="+mn-ea"/>
                <a:cs typeface="+mn-cs"/>
              </a:rPr>
              <a:t>wever, you could make it work with whatever you have available or stick with body percussion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Split into two teams</a:t>
            </a:r>
            <a:r>
              <a:rPr lang="en-GB" sz="1200" kern="1200" dirty="0">
                <a:solidFill>
                  <a:schemeClr val="tx1"/>
                </a:solidFill>
                <a:effectLst/>
                <a:latin typeface="+mn-lt"/>
                <a:ea typeface="+mn-ea"/>
                <a:cs typeface="+mn-cs"/>
              </a:rPr>
              <a:t> and challenge each team to play one of these rhythms on their chosen instruments</a:t>
            </a: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Bring the groups back together</a:t>
            </a:r>
            <a:r>
              <a:rPr lang="en-US" sz="1200" kern="1200" dirty="0">
                <a:solidFill>
                  <a:schemeClr val="tx1"/>
                </a:solidFill>
                <a:effectLst/>
                <a:latin typeface="+mn-lt"/>
                <a:ea typeface="+mn-ea"/>
                <a:cs typeface="+mn-cs"/>
              </a:rPr>
              <a:t> and listen to their pieces. Ask them to try performing at the same time.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Finally</a:t>
            </a:r>
            <a:r>
              <a:rPr lang="en-US" sz="1200" kern="1200" dirty="0">
                <a:solidFill>
                  <a:schemeClr val="tx1"/>
                </a:solidFill>
                <a:effectLst/>
                <a:latin typeface="+mn-lt"/>
                <a:ea typeface="+mn-ea"/>
                <a:cs typeface="+mn-cs"/>
              </a:rPr>
              <a:t>, if you have time, listen and watch the opening of Mars on the website (just the first minute or so). Ask your children to identify what happens to the volume. Hopefully they will say it gets louder. Tell them that the technical term for music gradually getting louder is </a:t>
            </a:r>
            <a:r>
              <a:rPr lang="en-US" sz="1200" b="1" kern="1200" dirty="0">
                <a:solidFill>
                  <a:schemeClr val="tx1"/>
                </a:solidFill>
                <a:effectLst/>
                <a:latin typeface="+mn-lt"/>
                <a:ea typeface="+mn-ea"/>
                <a:cs typeface="+mn-cs"/>
              </a:rPr>
              <a:t>crescendo</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challenge</a:t>
            </a:r>
            <a:r>
              <a:rPr lang="en-US" sz="1200" kern="1200" dirty="0">
                <a:solidFill>
                  <a:schemeClr val="tx1"/>
                </a:solidFill>
                <a:effectLst/>
                <a:latin typeface="+mn-lt"/>
                <a:ea typeface="+mn-ea"/>
                <a:cs typeface="+mn-cs"/>
              </a:rPr>
              <a:t> them to play their patterns together one more time and add in a crescendo</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6</a:t>
            </a:fld>
            <a:endParaRPr lang="en-US"/>
          </a:p>
        </p:txBody>
      </p:sp>
    </p:spTree>
    <p:extLst>
      <p:ext uri="{BB962C8B-B14F-4D97-AF65-F5344CB8AC3E}">
        <p14:creationId xmlns:p14="http://schemas.microsoft.com/office/powerpoint/2010/main" val="3759247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943769" y="2208213"/>
            <a:ext cx="7024687" cy="712787"/>
          </a:xfrm>
          <a:prstGeom prst="rect">
            <a:avLst/>
          </a:prstGeom>
        </p:spPr>
        <p:txBody>
          <a:bodyPr vert="horz"/>
          <a:lstStyle>
            <a:lvl1pPr marL="0" indent="0">
              <a:buFontTx/>
              <a:buNone/>
              <a:defRPr sz="3200" b="1" i="0" baseline="0">
                <a:solidFill>
                  <a:schemeClr val="tx1"/>
                </a:solidFill>
              </a:defRPr>
            </a:lvl1pPr>
          </a:lstStyle>
          <a:p>
            <a:pPr lvl="0"/>
            <a:r>
              <a:rPr lang="en-US" b="1" i="0" dirty="0">
                <a:solidFill>
                  <a:schemeClr val="bg1"/>
                </a:solidFill>
              </a:rPr>
              <a:t>Composer name</a:t>
            </a:r>
            <a:endParaRPr lang="en-US" dirty="0"/>
          </a:p>
        </p:txBody>
      </p:sp>
      <p:sp>
        <p:nvSpPr>
          <p:cNvPr id="10" name="Text Placeholder 9"/>
          <p:cNvSpPr>
            <a:spLocks noGrp="1"/>
          </p:cNvSpPr>
          <p:nvPr>
            <p:ph type="body" sz="quarter" idx="14" hasCustomPrompt="1"/>
          </p:nvPr>
        </p:nvSpPr>
        <p:spPr>
          <a:xfrm>
            <a:off x="944563" y="3390280"/>
            <a:ext cx="7023100" cy="1370012"/>
          </a:xfrm>
          <a:prstGeom prst="rect">
            <a:avLst/>
          </a:prstGeom>
        </p:spPr>
        <p:txBody>
          <a:bodyPr vert="horz"/>
          <a:lstStyle>
            <a:lvl1pPr marL="0" indent="0">
              <a:buFontTx/>
              <a:buNone/>
              <a:defRPr sz="3200" b="1" i="0" baseline="0">
                <a:solidFill>
                  <a:schemeClr val="tx1"/>
                </a:solidFill>
              </a:defRPr>
            </a:lvl1pPr>
            <a:lvl2pPr marL="457200" indent="0">
              <a:buFontTx/>
              <a:buNone/>
              <a:defRPr sz="3200" b="1" i="0" baseline="0">
                <a:solidFill>
                  <a:schemeClr val="bg1"/>
                </a:solidFill>
              </a:defRPr>
            </a:lvl2pPr>
            <a:lvl3pPr marL="914400" indent="0">
              <a:buFontTx/>
              <a:buNone/>
              <a:defRPr sz="3200" b="1" i="0" baseline="0">
                <a:solidFill>
                  <a:schemeClr val="bg1"/>
                </a:solidFill>
              </a:defRPr>
            </a:lvl3pPr>
            <a:lvl4pPr marL="1371600" indent="0">
              <a:buFontTx/>
              <a:buNone/>
              <a:defRPr sz="3200" b="1" i="0" baseline="0">
                <a:solidFill>
                  <a:schemeClr val="bg1"/>
                </a:solidFill>
              </a:defRPr>
            </a:lvl4pPr>
            <a:lvl5pPr marL="1828800" indent="0">
              <a:buFontTx/>
              <a:buNone/>
              <a:defRPr sz="3200" b="1" i="0" baseline="0">
                <a:solidFill>
                  <a:schemeClr val="bg1"/>
                </a:solidFill>
              </a:defRPr>
            </a:lvl5pPr>
          </a:lstStyle>
          <a:p>
            <a:pPr lvl="0"/>
            <a:r>
              <a:rPr lang="en-GB" dirty="0"/>
              <a:t>Piece name</a:t>
            </a:r>
            <a:endParaRPr lang="en-US" dirty="0"/>
          </a:p>
        </p:txBody>
      </p:sp>
      <p:sp>
        <p:nvSpPr>
          <p:cNvPr id="12" name="Text Placeholder 11"/>
          <p:cNvSpPr>
            <a:spLocks noGrp="1"/>
          </p:cNvSpPr>
          <p:nvPr>
            <p:ph type="body" sz="quarter" idx="15" hasCustomPrompt="1"/>
          </p:nvPr>
        </p:nvSpPr>
        <p:spPr>
          <a:xfrm>
            <a:off x="3008313" y="5178702"/>
            <a:ext cx="2895600" cy="784225"/>
          </a:xfrm>
          <a:prstGeom prst="rect">
            <a:avLst/>
          </a:prstGeom>
        </p:spPr>
        <p:txBody>
          <a:bodyPr vert="horz"/>
          <a:lstStyle>
            <a:lvl1pPr marL="0" indent="0">
              <a:buFontTx/>
              <a:buNone/>
              <a:defRPr sz="2000" baseline="0">
                <a:solidFill>
                  <a:schemeClr val="tx1"/>
                </a:solidFill>
                <a:latin typeface="Gill Sans"/>
              </a:defRPr>
            </a:lvl1pPr>
          </a:lstStyle>
          <a:p>
            <a:pPr lvl="0"/>
            <a:r>
              <a:rPr lang="en-GB" dirty="0"/>
              <a:t>Author</a:t>
            </a:r>
            <a:endParaRPr lang="en-US" dirty="0"/>
          </a:p>
        </p:txBody>
      </p:sp>
    </p:spTree>
    <p:extLst>
      <p:ext uri="{BB962C8B-B14F-4D97-AF65-F5344CB8AC3E}">
        <p14:creationId xmlns:p14="http://schemas.microsoft.com/office/powerpoint/2010/main" val="1852460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Date Placeholder 11"/>
          <p:cNvSpPr>
            <a:spLocks noGrp="1"/>
          </p:cNvSpPr>
          <p:nvPr>
            <p:ph type="dt" sz="half" idx="2"/>
          </p:nvPr>
        </p:nvSpPr>
        <p:spPr>
          <a:xfrm>
            <a:off x="1074590" y="6356350"/>
            <a:ext cx="1891632" cy="365125"/>
          </a:xfrm>
          <a:prstGeom prst="rect">
            <a:avLst/>
          </a:prstGeom>
        </p:spPr>
        <p:txBody>
          <a:bodyPr vert="horz" lIns="91440" tIns="45720" rIns="91440" bIns="45720" rtlCol="0" anchor="ctr"/>
          <a:lstStyle>
            <a:lvl1pPr algn="r">
              <a:defRPr sz="900">
                <a:solidFill>
                  <a:schemeClr val="bg1">
                    <a:lumMod val="75000"/>
                  </a:schemeClr>
                </a:solidFill>
              </a:defRPr>
            </a:lvl1pPr>
          </a:lstStyle>
          <a:p>
            <a:endParaRPr lang="en-US" dirty="0"/>
          </a:p>
        </p:txBody>
      </p:sp>
      <p:sp>
        <p:nvSpPr>
          <p:cNvPr id="10" name="Footer Placeholder 1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lumMod val="75000"/>
                  </a:schemeClr>
                </a:solidFill>
                <a:latin typeface="Gill Sans"/>
                <a:cs typeface="Gill Sans"/>
              </a:defRPr>
            </a:lvl1pPr>
          </a:lstStyle>
          <a:p>
            <a:r>
              <a:rPr lang="en-US"/>
              <a:t>Copyright Rachel Leach </a:t>
            </a:r>
            <a:endParaRPr lang="en-US" dirty="0"/>
          </a:p>
        </p:txBody>
      </p:sp>
      <p:sp>
        <p:nvSpPr>
          <p:cNvPr id="11" name="Slide Number Placeholder 13"/>
          <p:cNvSpPr>
            <a:spLocks noGrp="1"/>
          </p:cNvSpPr>
          <p:nvPr>
            <p:ph type="sldNum" sz="quarter" idx="4"/>
          </p:nvPr>
        </p:nvSpPr>
        <p:spPr>
          <a:xfrm>
            <a:off x="6189990" y="6356350"/>
            <a:ext cx="1897181" cy="365125"/>
          </a:xfrm>
          <a:prstGeom prst="rect">
            <a:avLst/>
          </a:prstGeom>
        </p:spPr>
        <p:txBody>
          <a:bodyPr vert="horz" lIns="91440" tIns="45720" rIns="91440" bIns="45720" rtlCol="0" anchor="ctr"/>
          <a:lstStyle>
            <a:lvl1pPr algn="r">
              <a:defRPr sz="900">
                <a:solidFill>
                  <a:schemeClr val="bg1">
                    <a:lumMod val="75000"/>
                  </a:schemeClr>
                </a:solidFill>
                <a:latin typeface="Gill Sans"/>
                <a:cs typeface="Gill Sans"/>
              </a:defRPr>
            </a:lvl1pPr>
          </a:lstStyle>
          <a:p>
            <a:pPr algn="l"/>
            <a:fld id="{FCCA3061-2AE2-5E4F-A955-D3D92C168D6F}" type="slidenum">
              <a:rPr lang="en-US" smtClean="0"/>
              <a:pPr algn="l"/>
              <a:t>‹#›</a:t>
            </a:fld>
            <a:endParaRPr lang="en-US" dirty="0"/>
          </a:p>
        </p:txBody>
      </p:sp>
      <p:sp>
        <p:nvSpPr>
          <p:cNvPr id="7" name="Title Placeholder 9"/>
          <p:cNvSpPr>
            <a:spLocks noGrp="1"/>
          </p:cNvSpPr>
          <p:nvPr>
            <p:ph type="title"/>
          </p:nvPr>
        </p:nvSpPr>
        <p:spPr>
          <a:xfrm>
            <a:off x="1074589" y="1228618"/>
            <a:ext cx="7012582" cy="937442"/>
          </a:xfrm>
          <a:prstGeom prst="rect">
            <a:avLst/>
          </a:prstGeom>
        </p:spPr>
        <p:txBody>
          <a:bodyPr vert="horz" lIns="91440" tIns="45720" rIns="91440" bIns="45720" rtlCol="0" anchor="ctr">
            <a:normAutofit/>
          </a:bodyPr>
          <a:lstStyle/>
          <a:p>
            <a:r>
              <a:rPr lang="en-GB" dirty="0"/>
              <a:t>Slide title style</a:t>
            </a:r>
            <a:endParaRPr lang="en-US" dirty="0"/>
          </a:p>
        </p:txBody>
      </p:sp>
      <p:sp>
        <p:nvSpPr>
          <p:cNvPr id="8" name="Text Placeholder 10"/>
          <p:cNvSpPr>
            <a:spLocks noGrp="1"/>
          </p:cNvSpPr>
          <p:nvPr>
            <p:ph idx="1" hasCustomPrompt="1"/>
          </p:nvPr>
        </p:nvSpPr>
        <p:spPr>
          <a:xfrm>
            <a:off x="1074589" y="2388276"/>
            <a:ext cx="7012582" cy="3737887"/>
          </a:xfrm>
          <a:prstGeom prst="rect">
            <a:avLst/>
          </a:prstGeom>
        </p:spPr>
        <p:txBody>
          <a:bodyPr vert="horz" lIns="91440" tIns="45720" rIns="91440" bIns="45720" rtlCol="0">
            <a:normAutofit/>
          </a:bodyPr>
          <a:lstStyle/>
          <a:p>
            <a:pPr lvl="1"/>
            <a:r>
              <a:rPr lang="en-GB" dirty="0"/>
              <a:t>Main text style</a:t>
            </a:r>
          </a:p>
          <a:p>
            <a:pPr lvl="2"/>
            <a:r>
              <a:rPr lang="en-GB" dirty="0"/>
              <a:t>Bullet point style</a:t>
            </a:r>
          </a:p>
          <a:p>
            <a:pPr lvl="3"/>
            <a:r>
              <a:rPr lang="en-GB" dirty="0"/>
              <a:t>Small text bold</a:t>
            </a:r>
          </a:p>
          <a:p>
            <a:pPr lvl="4"/>
            <a:r>
              <a:rPr lang="en-GB" dirty="0"/>
              <a:t>Small text</a:t>
            </a:r>
            <a:endParaRPr lang="en-US" dirty="0"/>
          </a:p>
        </p:txBody>
      </p:sp>
    </p:spTree>
    <p:extLst>
      <p:ext uri="{BB962C8B-B14F-4D97-AF65-F5344CB8AC3E}">
        <p14:creationId xmlns:p14="http://schemas.microsoft.com/office/powerpoint/2010/main" val="1956467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7" name="Text Placeholder 15"/>
          <p:cNvSpPr>
            <a:spLocks noGrp="1"/>
          </p:cNvSpPr>
          <p:nvPr>
            <p:ph type="body" sz="quarter" idx="14" hasCustomPrompt="1"/>
          </p:nvPr>
        </p:nvSpPr>
        <p:spPr>
          <a:xfrm>
            <a:off x="1074739" y="2388276"/>
            <a:ext cx="3154914" cy="3737887"/>
          </a:xfrm>
        </p:spPr>
        <p:txBody>
          <a:bodyPr>
            <a:normAutofit/>
          </a:bodyPr>
          <a:lstStyle>
            <a:lvl1pPr>
              <a:defRPr sz="2800" b="1" i="0">
                <a:latin typeface="+mj-lt"/>
              </a:defRPr>
            </a:lvl1pPr>
            <a:lvl2pPr>
              <a:defRPr sz="2400" b="0" i="0">
                <a:latin typeface="+mn-lt"/>
              </a:defRPr>
            </a:lvl2pPr>
            <a:lvl3pPr>
              <a:defRPr sz="2400" b="0" i="0">
                <a:latin typeface="+mn-lt"/>
              </a:defRPr>
            </a:lvl3pPr>
            <a:lvl4pPr>
              <a:defRPr sz="1600" b="1" i="0">
                <a:latin typeface="+mj-lt"/>
              </a:defRPr>
            </a:lvl4pPr>
            <a:lvl5pPr>
              <a:defRPr sz="1600" b="0" i="0">
                <a:latin typeface="+mn-lt"/>
              </a:defRPr>
            </a:lvl5pPr>
          </a:lstStyle>
          <a:p>
            <a:pPr lvl="1"/>
            <a:r>
              <a:rPr lang="en-GB" dirty="0"/>
              <a:t>Text style </a:t>
            </a:r>
          </a:p>
          <a:p>
            <a:pPr lvl="2"/>
            <a:r>
              <a:rPr lang="en-GB" dirty="0"/>
              <a:t>Bullet style</a:t>
            </a:r>
          </a:p>
          <a:p>
            <a:pPr lvl="3"/>
            <a:r>
              <a:rPr lang="en-GB" dirty="0"/>
              <a:t>Small Text bold</a:t>
            </a:r>
          </a:p>
          <a:p>
            <a:pPr lvl="4"/>
            <a:r>
              <a:rPr lang="en-GB" dirty="0"/>
              <a:t>Small text</a:t>
            </a:r>
            <a:endParaRPr lang="en-US" dirty="0"/>
          </a:p>
        </p:txBody>
      </p:sp>
      <p:sp>
        <p:nvSpPr>
          <p:cNvPr id="9" name="Text Placeholder 8"/>
          <p:cNvSpPr>
            <a:spLocks noGrp="1"/>
          </p:cNvSpPr>
          <p:nvPr>
            <p:ph type="body" sz="quarter" idx="15" hasCustomPrompt="1"/>
          </p:nvPr>
        </p:nvSpPr>
        <p:spPr>
          <a:xfrm>
            <a:off x="4671391" y="2388276"/>
            <a:ext cx="3415334" cy="3737887"/>
          </a:xfrm>
        </p:spPr>
        <p:txBody>
          <a:bodyPr/>
          <a:lstStyle>
            <a:lvl1pPr>
              <a:defRPr b="1"/>
            </a:lvl1pPr>
            <a:lvl2pPr>
              <a:defRPr sz="2400"/>
            </a:lvl2pPr>
            <a:lvl3pPr>
              <a:defRPr sz="2400"/>
            </a:lvl3pPr>
            <a:lvl4pPr>
              <a:defRPr b="1"/>
            </a:lvl4pPr>
          </a:lstStyle>
          <a:p>
            <a:pPr lvl="1"/>
            <a:r>
              <a:rPr lang="en-GB" dirty="0"/>
              <a:t>Text style </a:t>
            </a:r>
          </a:p>
          <a:p>
            <a:pPr lvl="2"/>
            <a:r>
              <a:rPr lang="en-GB" dirty="0"/>
              <a:t>Bullet style</a:t>
            </a:r>
          </a:p>
          <a:p>
            <a:pPr lvl="3"/>
            <a:r>
              <a:rPr lang="en-GB" dirty="0"/>
              <a:t>Small Text bold</a:t>
            </a:r>
          </a:p>
          <a:p>
            <a:pPr lvl="4"/>
            <a:r>
              <a:rPr lang="en-GB" dirty="0"/>
              <a:t>Small text</a:t>
            </a:r>
            <a:endParaRPr lang="en-US" dirty="0"/>
          </a:p>
        </p:txBody>
      </p:sp>
      <p:sp>
        <p:nvSpPr>
          <p:cNvPr id="11" name="Title Placeholder 9"/>
          <p:cNvSpPr>
            <a:spLocks noGrp="1"/>
          </p:cNvSpPr>
          <p:nvPr>
            <p:ph type="title"/>
          </p:nvPr>
        </p:nvSpPr>
        <p:spPr>
          <a:xfrm>
            <a:off x="1074589" y="1228618"/>
            <a:ext cx="7012582" cy="937442"/>
          </a:xfrm>
          <a:prstGeom prst="rect">
            <a:avLst/>
          </a:prstGeom>
        </p:spPr>
        <p:txBody>
          <a:bodyPr vert="horz" lIns="91440" tIns="45720" rIns="91440" bIns="45720" rtlCol="0" anchor="ctr">
            <a:normAutofit/>
          </a:bodyPr>
          <a:lstStyle/>
          <a:p>
            <a:r>
              <a:rPr lang="en-GB" dirty="0"/>
              <a:t>Slide title style</a:t>
            </a:r>
            <a:endParaRPr lang="en-US" dirty="0"/>
          </a:p>
        </p:txBody>
      </p:sp>
    </p:spTree>
    <p:extLst>
      <p:ext uri="{BB962C8B-B14F-4D97-AF65-F5344CB8AC3E}">
        <p14:creationId xmlns:p14="http://schemas.microsoft.com/office/powerpoint/2010/main" val="387244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6"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a:t>Slide title style</a:t>
            </a:r>
            <a:endParaRPr lang="en-US" dirty="0"/>
          </a:p>
        </p:txBody>
      </p:sp>
      <p:sp>
        <p:nvSpPr>
          <p:cNvPr id="7" name="Text Placeholder 10"/>
          <p:cNvSpPr>
            <a:spLocks noGrp="1"/>
          </p:cNvSpPr>
          <p:nvPr>
            <p:ph idx="1" hasCustomPrompt="1"/>
          </p:nvPr>
        </p:nvSpPr>
        <p:spPr>
          <a:xfrm>
            <a:off x="4577924" y="2056572"/>
            <a:ext cx="3479260" cy="4069592"/>
          </a:xfrm>
          <a:prstGeom prst="rect">
            <a:avLst/>
          </a:prstGeom>
        </p:spPr>
        <p:txBody>
          <a:bodyPr vert="horz" lIns="91440" tIns="45720" rIns="91440" bIns="45720" rtlCol="0">
            <a:normAutofit/>
          </a:bodyPr>
          <a:lstStyle/>
          <a:p>
            <a:pPr lvl="4"/>
            <a:r>
              <a:rPr lang="en-GB" dirty="0"/>
              <a:t>Small text</a:t>
            </a:r>
            <a:endParaRPr lang="en-US" dirty="0"/>
          </a:p>
        </p:txBody>
      </p:sp>
      <p:sp>
        <p:nvSpPr>
          <p:cNvPr id="8" name="Picture Placeholder 11"/>
          <p:cNvSpPr>
            <a:spLocks noGrp="1"/>
          </p:cNvSpPr>
          <p:nvPr>
            <p:ph type="pic" sz="quarter" idx="13"/>
          </p:nvPr>
        </p:nvSpPr>
        <p:spPr>
          <a:xfrm>
            <a:off x="1044575" y="2056570"/>
            <a:ext cx="3411538" cy="4069593"/>
          </a:xfrm>
        </p:spPr>
        <p:txBody>
          <a:bodyPr/>
          <a:lstStyle/>
          <a:p>
            <a:endParaRPr lang="en-US"/>
          </a:p>
        </p:txBody>
      </p:sp>
    </p:spTree>
    <p:extLst>
      <p:ext uri="{BB962C8B-B14F-4D97-AF65-F5344CB8AC3E}">
        <p14:creationId xmlns:p14="http://schemas.microsoft.com/office/powerpoint/2010/main" val="4077043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11"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a:t>Slide title style</a:t>
            </a:r>
            <a:endParaRPr lang="en-US" dirty="0"/>
          </a:p>
        </p:txBody>
      </p:sp>
      <p:sp>
        <p:nvSpPr>
          <p:cNvPr id="14" name="Text Placeholder 10"/>
          <p:cNvSpPr>
            <a:spLocks noGrp="1"/>
          </p:cNvSpPr>
          <p:nvPr>
            <p:ph idx="1" hasCustomPrompt="1"/>
          </p:nvPr>
        </p:nvSpPr>
        <p:spPr>
          <a:xfrm>
            <a:off x="4577924" y="2056572"/>
            <a:ext cx="3479260" cy="4069592"/>
          </a:xfrm>
          <a:prstGeom prst="rect">
            <a:avLst/>
          </a:prstGeom>
        </p:spPr>
        <p:txBody>
          <a:bodyPr vert="horz" lIns="91440" tIns="45720" rIns="91440" bIns="45720" rtlCol="0">
            <a:normAutofit/>
          </a:bodyPr>
          <a:lstStyle/>
          <a:p>
            <a:pPr lvl="4"/>
            <a:r>
              <a:rPr lang="en-GB" dirty="0"/>
              <a:t>Small text</a:t>
            </a:r>
            <a:endParaRPr lang="en-US" dirty="0"/>
          </a:p>
        </p:txBody>
      </p:sp>
      <p:sp>
        <p:nvSpPr>
          <p:cNvPr id="16" name="Picture Placeholder 11"/>
          <p:cNvSpPr>
            <a:spLocks noGrp="1"/>
          </p:cNvSpPr>
          <p:nvPr>
            <p:ph type="pic" sz="quarter" idx="13"/>
          </p:nvPr>
        </p:nvSpPr>
        <p:spPr>
          <a:xfrm>
            <a:off x="1044575" y="2056570"/>
            <a:ext cx="3411538" cy="4069593"/>
          </a:xfrm>
        </p:spPr>
        <p:txBody>
          <a:bodyPr/>
          <a:lstStyle/>
          <a:p>
            <a:endParaRPr lang="en-US"/>
          </a:p>
        </p:txBody>
      </p:sp>
    </p:spTree>
    <p:extLst>
      <p:ext uri="{BB962C8B-B14F-4D97-AF65-F5344CB8AC3E}">
        <p14:creationId xmlns:p14="http://schemas.microsoft.com/office/powerpoint/2010/main" val="369673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9"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a:t>Slide title style</a:t>
            </a:r>
            <a:endParaRPr lang="en-US" dirty="0"/>
          </a:p>
        </p:txBody>
      </p:sp>
      <p:sp>
        <p:nvSpPr>
          <p:cNvPr id="10" name="Text Placeholder 10"/>
          <p:cNvSpPr>
            <a:spLocks noGrp="1"/>
          </p:cNvSpPr>
          <p:nvPr>
            <p:ph idx="1" hasCustomPrompt="1"/>
          </p:nvPr>
        </p:nvSpPr>
        <p:spPr>
          <a:xfrm>
            <a:off x="1044602" y="5297802"/>
            <a:ext cx="7012582" cy="828361"/>
          </a:xfrm>
          <a:prstGeom prst="rect">
            <a:avLst/>
          </a:prstGeom>
        </p:spPr>
        <p:txBody>
          <a:bodyPr vert="horz" lIns="91440" tIns="45720" rIns="91440" bIns="45720" rtlCol="0">
            <a:normAutofit/>
          </a:bodyPr>
          <a:lstStyle/>
          <a:p>
            <a:pPr lvl="4"/>
            <a:r>
              <a:rPr lang="en-GB" dirty="0"/>
              <a:t>Small text</a:t>
            </a:r>
            <a:endParaRPr lang="en-US" dirty="0"/>
          </a:p>
        </p:txBody>
      </p:sp>
      <p:sp>
        <p:nvSpPr>
          <p:cNvPr id="12" name="Picture Placeholder 11"/>
          <p:cNvSpPr>
            <a:spLocks noGrp="1"/>
          </p:cNvSpPr>
          <p:nvPr>
            <p:ph type="pic" sz="quarter" idx="13"/>
          </p:nvPr>
        </p:nvSpPr>
        <p:spPr>
          <a:xfrm>
            <a:off x="1044575" y="2056571"/>
            <a:ext cx="7011988" cy="3109154"/>
          </a:xfrm>
        </p:spPr>
        <p:txBody>
          <a:bodyPr/>
          <a:lstStyle/>
          <a:p>
            <a:endParaRPr lang="en-US"/>
          </a:p>
        </p:txBody>
      </p:sp>
    </p:spTree>
    <p:extLst>
      <p:ext uri="{BB962C8B-B14F-4D97-AF65-F5344CB8AC3E}">
        <p14:creationId xmlns:p14="http://schemas.microsoft.com/office/powerpoint/2010/main" val="1327380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6" name="Title Placeholder 9"/>
          <p:cNvSpPr>
            <a:spLocks noGrp="1"/>
          </p:cNvSpPr>
          <p:nvPr>
            <p:ph type="title"/>
          </p:nvPr>
        </p:nvSpPr>
        <p:spPr>
          <a:xfrm>
            <a:off x="1074589" y="1228618"/>
            <a:ext cx="7012582" cy="937442"/>
          </a:xfrm>
          <a:prstGeom prst="rect">
            <a:avLst/>
          </a:prstGeom>
        </p:spPr>
        <p:txBody>
          <a:bodyPr vert="horz" lIns="91440" tIns="45720" rIns="91440" bIns="45720" rtlCol="0" anchor="ctr">
            <a:normAutofit/>
          </a:bodyPr>
          <a:lstStyle/>
          <a:p>
            <a:r>
              <a:rPr lang="en-GB" dirty="0"/>
              <a:t>Slide title style</a:t>
            </a:r>
            <a:endParaRPr lang="en-US" dirty="0"/>
          </a:p>
        </p:txBody>
      </p:sp>
      <p:sp>
        <p:nvSpPr>
          <p:cNvPr id="9" name="Media Placeholder 8"/>
          <p:cNvSpPr>
            <a:spLocks noGrp="1"/>
          </p:cNvSpPr>
          <p:nvPr>
            <p:ph type="media" sz="quarter" idx="13"/>
          </p:nvPr>
        </p:nvSpPr>
        <p:spPr>
          <a:xfrm>
            <a:off x="1074738" y="2425700"/>
            <a:ext cx="7011987" cy="3697288"/>
          </a:xfrm>
        </p:spPr>
        <p:txBody>
          <a:bodyPr/>
          <a:lstStyle/>
          <a:p>
            <a:endParaRPr lang="en-US"/>
          </a:p>
        </p:txBody>
      </p:sp>
    </p:spTree>
    <p:extLst>
      <p:ext uri="{BB962C8B-B14F-4D97-AF65-F5344CB8AC3E}">
        <p14:creationId xmlns:p14="http://schemas.microsoft.com/office/powerpoint/2010/main" val="348905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8" name="Title Placeholder 9"/>
          <p:cNvSpPr>
            <a:spLocks noGrp="1"/>
          </p:cNvSpPr>
          <p:nvPr>
            <p:ph type="title" hasCustomPrompt="1"/>
          </p:nvPr>
        </p:nvSpPr>
        <p:spPr>
          <a:xfrm>
            <a:off x="1074589" y="1228618"/>
            <a:ext cx="7012582" cy="937442"/>
          </a:xfrm>
          <a:prstGeom prst="rect">
            <a:avLst/>
          </a:prstGeom>
        </p:spPr>
        <p:txBody>
          <a:bodyPr vert="horz" lIns="91440" tIns="45720" rIns="91440" bIns="45720" rtlCol="0" anchor="ctr">
            <a:normAutofit/>
          </a:bodyPr>
          <a:lstStyle/>
          <a:p>
            <a:r>
              <a:rPr lang="en-GB" dirty="0"/>
              <a:t>Glossary</a:t>
            </a:r>
            <a:endParaRPr lang="en-US" dirty="0"/>
          </a:p>
        </p:txBody>
      </p:sp>
      <p:sp>
        <p:nvSpPr>
          <p:cNvPr id="7" name="Table Placeholder 6"/>
          <p:cNvSpPr>
            <a:spLocks noGrp="1"/>
          </p:cNvSpPr>
          <p:nvPr>
            <p:ph type="tbl" sz="quarter" idx="13"/>
          </p:nvPr>
        </p:nvSpPr>
        <p:spPr>
          <a:xfrm>
            <a:off x="1074738" y="2482850"/>
            <a:ext cx="7011987" cy="3743325"/>
          </a:xfrm>
        </p:spPr>
        <p:txBody>
          <a:bodyPr/>
          <a:lstStyle/>
          <a:p>
            <a:endParaRPr lang="en-US"/>
          </a:p>
        </p:txBody>
      </p:sp>
    </p:spTree>
    <p:extLst>
      <p:ext uri="{BB962C8B-B14F-4D97-AF65-F5344CB8AC3E}">
        <p14:creationId xmlns:p14="http://schemas.microsoft.com/office/powerpoint/2010/main" val="2598572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8" name="Rectangle 7"/>
          <p:cNvSpPr/>
          <p:nvPr userDrawn="1"/>
        </p:nvSpPr>
        <p:spPr>
          <a:xfrm flipV="1">
            <a:off x="1044602" y="1971276"/>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Placeholder 9"/>
          <p:cNvSpPr>
            <a:spLocks noGrp="1"/>
          </p:cNvSpPr>
          <p:nvPr>
            <p:ph type="title" hasCustomPrompt="1"/>
          </p:nvPr>
        </p:nvSpPr>
        <p:spPr>
          <a:xfrm>
            <a:off x="1044602" y="1127798"/>
            <a:ext cx="7012582" cy="843478"/>
          </a:xfrm>
          <a:prstGeom prst="rect">
            <a:avLst/>
          </a:prstGeom>
        </p:spPr>
        <p:txBody>
          <a:bodyPr vert="horz" lIns="91440" tIns="45720" rIns="91440" bIns="45720" rtlCol="0" anchor="ctr">
            <a:normAutofit/>
          </a:bodyPr>
          <a:lstStyle/>
          <a:p>
            <a:r>
              <a:rPr lang="en-GB" dirty="0"/>
              <a:t>Lesson outcomes</a:t>
            </a:r>
            <a:endParaRPr lang="en-US" dirty="0"/>
          </a:p>
        </p:txBody>
      </p:sp>
      <p:sp>
        <p:nvSpPr>
          <p:cNvPr id="10" name="Text Placeholder 10"/>
          <p:cNvSpPr>
            <a:spLocks noGrp="1"/>
          </p:cNvSpPr>
          <p:nvPr>
            <p:ph type="body" idx="1" hasCustomPrompt="1"/>
          </p:nvPr>
        </p:nvSpPr>
        <p:spPr>
          <a:xfrm>
            <a:off x="1044602" y="2217686"/>
            <a:ext cx="7012582" cy="3908478"/>
          </a:xfrm>
          <a:prstGeom prst="rect">
            <a:avLst/>
          </a:prstGeom>
        </p:spPr>
        <p:txBody>
          <a:bodyPr vert="horz" lIns="91440" tIns="45720" rIns="91440" bIns="45720" rtlCol="0">
            <a:normAutofit/>
          </a:bodyPr>
          <a:lstStyle>
            <a:lvl3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a:lvl3pPr>
          </a:lstStyle>
          <a:p>
            <a:pPr lvl="2"/>
            <a:r>
              <a:rPr lang="en-GB" dirty="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a:t>Bullet point style</a:t>
            </a:r>
          </a:p>
          <a:p>
            <a:pPr lvl="2"/>
            <a:endParaRPr lang="en-GB" dirty="0"/>
          </a:p>
        </p:txBody>
      </p:sp>
    </p:spTree>
    <p:extLst>
      <p:ext uri="{BB962C8B-B14F-4D97-AF65-F5344CB8AC3E}">
        <p14:creationId xmlns:p14="http://schemas.microsoft.com/office/powerpoint/2010/main" val="2483630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emf"/><Relationship Id="rId5" Type="http://schemas.openxmlformats.org/officeDocument/2006/relationships/slideLayout" Target="../slideLayouts/slideLayout6.xml"/><Relationship Id="rId10" Type="http://schemas.openxmlformats.org/officeDocument/2006/relationships/image" Target="../media/image1.emf"/><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F4C99"/>
        </a:solidFill>
        <a:effectLst/>
      </p:bgPr>
    </p:bg>
    <p:spTree>
      <p:nvGrpSpPr>
        <p:cNvPr id="1" name=""/>
        <p:cNvGrpSpPr/>
        <p:nvPr/>
      </p:nvGrpSpPr>
      <p:grpSpPr>
        <a:xfrm>
          <a:off x="0" y="0"/>
          <a:ext cx="0" cy="0"/>
          <a:chOff x="0" y="0"/>
          <a:chExt cx="0" cy="0"/>
        </a:xfrm>
      </p:grpSpPr>
      <p:sp>
        <p:nvSpPr>
          <p:cNvPr id="7" name="Right Triangle 6"/>
          <p:cNvSpPr/>
          <p:nvPr/>
        </p:nvSpPr>
        <p:spPr>
          <a:xfrm flipH="1">
            <a:off x="7862957" y="4538870"/>
            <a:ext cx="1281043" cy="2319130"/>
          </a:xfrm>
          <a:prstGeom prst="r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Triangle 7"/>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274545" y="-185036"/>
            <a:ext cx="2125550" cy="2673324"/>
          </a:xfrm>
          <a:prstGeom prst="rect">
            <a:avLst/>
          </a:prstGeom>
        </p:spPr>
      </p:pic>
      <p:pic>
        <p:nvPicPr>
          <p:cNvPr id="10" name="Picture 9"/>
          <p:cNvPicPr>
            <a:picLocks noChangeAspect="1"/>
          </p:cNvPicPr>
          <p:nvPr/>
        </p:nvPicPr>
        <p:blipFill>
          <a:blip r:embed="rId4"/>
          <a:stretch>
            <a:fillRect/>
          </a:stretch>
        </p:blipFill>
        <p:spPr>
          <a:xfrm>
            <a:off x="7553423" y="4129443"/>
            <a:ext cx="1688898" cy="272855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4856" y="918812"/>
            <a:ext cx="5502513" cy="461104"/>
          </a:xfrm>
          <a:prstGeom prst="rect">
            <a:avLst/>
          </a:prstGeom>
        </p:spPr>
      </p:pic>
    </p:spTree>
    <p:extLst>
      <p:ext uri="{BB962C8B-B14F-4D97-AF65-F5344CB8AC3E}">
        <p14:creationId xmlns:p14="http://schemas.microsoft.com/office/powerpoint/2010/main" val="2178718544"/>
      </p:ext>
    </p:extLst>
  </p:cSld>
  <p:clrMap bg1="dk1" tx1="lt1" bg2="dk2" tx2="lt2" accent1="accent1" accent2="accent2" accent3="accent3" accent4="accent4" accent5="accent5" accent6="accent6" hlink="hlink" folHlink="folHlink"/>
  <p:sldLayoutIdLst>
    <p:sldLayoutId id="2147483660"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a:stretch>
            <a:fillRect/>
          </a:stretch>
        </p:blipFill>
        <p:spPr>
          <a:xfrm>
            <a:off x="-816454" y="-734410"/>
            <a:ext cx="2701478" cy="3397674"/>
          </a:xfrm>
          <a:prstGeom prst="rect">
            <a:avLst/>
          </a:prstGeom>
        </p:spPr>
      </p:pic>
      <p:pic>
        <p:nvPicPr>
          <p:cNvPr id="8" name="Picture 7"/>
          <p:cNvPicPr>
            <a:picLocks noChangeAspect="1"/>
          </p:cNvPicPr>
          <p:nvPr/>
        </p:nvPicPr>
        <p:blipFill>
          <a:blip r:embed="rId11"/>
          <a:stretch>
            <a:fillRect/>
          </a:stretch>
        </p:blipFill>
        <p:spPr>
          <a:xfrm>
            <a:off x="7430207" y="4372356"/>
            <a:ext cx="2171111" cy="3507613"/>
          </a:xfrm>
          <a:prstGeom prst="rect">
            <a:avLst/>
          </a:prstGeom>
        </p:spPr>
      </p:pic>
      <p:sp>
        <p:nvSpPr>
          <p:cNvPr id="10"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a:t>Slide title style</a:t>
            </a:r>
            <a:endParaRPr lang="en-US" dirty="0"/>
          </a:p>
        </p:txBody>
      </p:sp>
      <p:sp>
        <p:nvSpPr>
          <p:cNvPr id="11" name="Text Placeholder 10"/>
          <p:cNvSpPr>
            <a:spLocks noGrp="1"/>
          </p:cNvSpPr>
          <p:nvPr>
            <p:ph type="body" idx="1"/>
          </p:nvPr>
        </p:nvSpPr>
        <p:spPr>
          <a:xfrm>
            <a:off x="1044602" y="2217686"/>
            <a:ext cx="7012582" cy="3908478"/>
          </a:xfrm>
          <a:prstGeom prst="rect">
            <a:avLst/>
          </a:prstGeom>
        </p:spPr>
        <p:txBody>
          <a:bodyPr vert="horz" lIns="91440" tIns="45720" rIns="91440" bIns="45720" rtlCol="0">
            <a:normAutofit/>
          </a:bodyPr>
          <a:lstStyle/>
          <a:p>
            <a:pPr lvl="1"/>
            <a:r>
              <a:rPr lang="en-GB" dirty="0"/>
              <a:t>Main text style</a:t>
            </a:r>
          </a:p>
          <a:p>
            <a:pPr lvl="2"/>
            <a:r>
              <a:rPr lang="en-GB" dirty="0"/>
              <a:t>Bullet point style</a:t>
            </a:r>
          </a:p>
          <a:p>
            <a:pPr lvl="3"/>
            <a:r>
              <a:rPr lang="en-GB" dirty="0"/>
              <a:t>Small text bold</a:t>
            </a:r>
          </a:p>
          <a:p>
            <a:pPr lvl="4"/>
            <a:r>
              <a:rPr lang="en-GB" dirty="0"/>
              <a:t>Small text</a:t>
            </a:r>
            <a:endParaRPr lang="en-US" dirty="0"/>
          </a:p>
        </p:txBody>
      </p:sp>
      <p:sp>
        <p:nvSpPr>
          <p:cNvPr id="12" name="Date Placeholder 11"/>
          <p:cNvSpPr>
            <a:spLocks noGrp="1"/>
          </p:cNvSpPr>
          <p:nvPr>
            <p:ph type="dt" sz="half" idx="2"/>
          </p:nvPr>
        </p:nvSpPr>
        <p:spPr>
          <a:xfrm>
            <a:off x="1044603" y="6356350"/>
            <a:ext cx="1891632" cy="365125"/>
          </a:xfrm>
          <a:prstGeom prst="rect">
            <a:avLst/>
          </a:prstGeom>
        </p:spPr>
        <p:txBody>
          <a:bodyPr vert="horz" lIns="91440" tIns="45720" rIns="91440" bIns="45720" rtlCol="0" anchor="ctr"/>
          <a:lstStyle>
            <a:lvl1pPr algn="r">
              <a:defRPr sz="900">
                <a:solidFill>
                  <a:schemeClr val="bg1">
                    <a:lumMod val="75000"/>
                  </a:schemeClr>
                </a:solidFill>
              </a:defRPr>
            </a:lvl1pPr>
          </a:lstStyle>
          <a:p>
            <a:endParaRPr lang="en-US" dirty="0"/>
          </a:p>
        </p:txBody>
      </p:sp>
      <p:sp>
        <p:nvSpPr>
          <p:cNvPr id="13" name="Footer Placeholder 12"/>
          <p:cNvSpPr>
            <a:spLocks noGrp="1"/>
          </p:cNvSpPr>
          <p:nvPr>
            <p:ph type="ftr" sz="quarter" idx="3"/>
          </p:nvPr>
        </p:nvSpPr>
        <p:spPr>
          <a:xfrm>
            <a:off x="3094213" y="6356350"/>
            <a:ext cx="2895600" cy="365125"/>
          </a:xfrm>
          <a:prstGeom prst="rect">
            <a:avLst/>
          </a:prstGeom>
        </p:spPr>
        <p:txBody>
          <a:bodyPr vert="horz" lIns="91440" tIns="45720" rIns="91440" bIns="45720" rtlCol="0" anchor="ctr"/>
          <a:lstStyle>
            <a:lvl1pPr algn="ctr">
              <a:defRPr lang="en-US" sz="900" smtClean="0">
                <a:solidFill>
                  <a:schemeClr val="bg1">
                    <a:lumMod val="75000"/>
                  </a:schemeClr>
                </a:solidFill>
                <a:latin typeface="+mn-lt"/>
              </a:defRPr>
            </a:lvl1pPr>
          </a:lstStyle>
          <a:p>
            <a:r>
              <a:rPr lang="en-US" dirty="0"/>
              <a:t>Copyright Rachel Leach </a:t>
            </a:r>
          </a:p>
        </p:txBody>
      </p:sp>
      <p:sp>
        <p:nvSpPr>
          <p:cNvPr id="14" name="Slide Number Placeholder 13"/>
          <p:cNvSpPr>
            <a:spLocks noGrp="1"/>
          </p:cNvSpPr>
          <p:nvPr>
            <p:ph type="sldNum" sz="quarter" idx="4"/>
          </p:nvPr>
        </p:nvSpPr>
        <p:spPr>
          <a:xfrm>
            <a:off x="6160003" y="6356350"/>
            <a:ext cx="1897181" cy="365125"/>
          </a:xfrm>
          <a:prstGeom prst="rect">
            <a:avLst/>
          </a:prstGeom>
        </p:spPr>
        <p:txBody>
          <a:bodyPr vert="horz" lIns="91440" tIns="45720" rIns="91440" bIns="45720" rtlCol="0" anchor="ctr"/>
          <a:lstStyle>
            <a:lvl1pPr algn="r">
              <a:defRPr sz="900">
                <a:solidFill>
                  <a:schemeClr val="bg1">
                    <a:lumMod val="75000"/>
                  </a:schemeClr>
                </a:solidFill>
                <a:latin typeface="+mn-lt"/>
                <a:cs typeface="Gill Sans"/>
              </a:defRPr>
            </a:lvl1pPr>
          </a:lstStyle>
          <a:p>
            <a:pPr algn="l"/>
            <a:fld id="{FCCA3061-2AE2-5E4F-A955-D3D92C168D6F}" type="slidenum">
              <a:rPr lang="en-US" smtClean="0"/>
              <a:pPr algn="l"/>
              <a:t>‹#›</a:t>
            </a:fld>
            <a:endParaRPr lang="en-US" dirty="0"/>
          </a:p>
        </p:txBody>
      </p:sp>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60048" y="504670"/>
            <a:ext cx="4381690" cy="367180"/>
          </a:xfrm>
          <a:prstGeom prst="rect">
            <a:avLst/>
          </a:prstGeom>
        </p:spPr>
      </p:pic>
    </p:spTree>
    <p:extLst>
      <p:ext uri="{BB962C8B-B14F-4D97-AF65-F5344CB8AC3E}">
        <p14:creationId xmlns:p14="http://schemas.microsoft.com/office/powerpoint/2010/main" val="454635063"/>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2" r:id="rId3"/>
    <p:sldLayoutId id="2147483655" r:id="rId4"/>
    <p:sldLayoutId id="2147483658" r:id="rId5"/>
    <p:sldLayoutId id="2147483661" r:id="rId6"/>
    <p:sldLayoutId id="2147483656" r:id="rId7"/>
    <p:sldLayoutId id="2147483657" r:id="rId8"/>
  </p:sldLayoutIdLst>
  <p:hf hdr="0"/>
  <p:txStyles>
    <p:titleStyle>
      <a:lvl1pPr algn="l" defTabSz="457200" rtl="0" eaLnBrk="1" latinLnBrk="0" hangingPunct="1">
        <a:spcBef>
          <a:spcPct val="0"/>
        </a:spcBef>
        <a:buNone/>
        <a:defRPr sz="3200" b="1" i="0" kern="1200" baseline="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2800" b="1" i="0" kern="1200" baseline="0">
          <a:solidFill>
            <a:schemeClr val="tx1"/>
          </a:solidFill>
          <a:latin typeface="+mj-lt"/>
          <a:ea typeface="+mn-ea"/>
          <a:cs typeface="Calibre Semibold"/>
        </a:defRPr>
      </a:lvl1pPr>
      <a:lvl2pPr marL="0" indent="0" algn="l" defTabSz="457200" rtl="0" eaLnBrk="1" latinLnBrk="0" hangingPunct="1">
        <a:spcBef>
          <a:spcPct val="20000"/>
        </a:spcBef>
        <a:buFontTx/>
        <a:buNone/>
        <a:defRPr sz="2400" b="0" i="0" kern="1200" baseline="0">
          <a:solidFill>
            <a:schemeClr val="tx1"/>
          </a:solidFill>
          <a:latin typeface="+mn-lt"/>
          <a:ea typeface="+mn-ea"/>
          <a:cs typeface="Calibre Regular"/>
        </a:defRPr>
      </a:lvl2pPr>
      <a:lvl3pPr marL="342900" indent="-342900" algn="l" defTabSz="457200" rtl="0" eaLnBrk="1" latinLnBrk="0" hangingPunct="1">
        <a:spcBef>
          <a:spcPct val="20000"/>
        </a:spcBef>
        <a:buFont typeface="Wingdings" charset="2"/>
        <a:buChar char="§"/>
        <a:defRPr sz="2400" b="0" i="0" kern="1200" baseline="0">
          <a:solidFill>
            <a:schemeClr val="tx1"/>
          </a:solidFill>
          <a:latin typeface="+mn-lt"/>
          <a:ea typeface="+mn-ea"/>
          <a:cs typeface="Calibre Regular"/>
        </a:defRPr>
      </a:lvl3pPr>
      <a:lvl4pPr marL="0" indent="0" algn="l" defTabSz="457200" rtl="0" eaLnBrk="1" latinLnBrk="0" hangingPunct="1">
        <a:spcBef>
          <a:spcPct val="20000"/>
        </a:spcBef>
        <a:buFontTx/>
        <a:buNone/>
        <a:defRPr sz="1600" b="1" i="0" kern="1200" baseline="0">
          <a:solidFill>
            <a:schemeClr val="tx1"/>
          </a:solidFill>
          <a:latin typeface="+mj-lt"/>
          <a:ea typeface="+mn-ea"/>
          <a:cs typeface="Calibre Regular"/>
        </a:defRPr>
      </a:lvl4pPr>
      <a:lvl5pPr marL="0" indent="0" algn="l" defTabSz="457200" rtl="0" eaLnBrk="1" latinLnBrk="0" hangingPunct="1">
        <a:spcBef>
          <a:spcPct val="20000"/>
        </a:spcBef>
        <a:buFontTx/>
        <a:buNone/>
        <a:defRPr sz="1600" b="0" i="0" kern="1200" baseline="0">
          <a:solidFill>
            <a:schemeClr val="tx1"/>
          </a:solidFill>
          <a:latin typeface="+mn-lt"/>
          <a:ea typeface="+mn-ea"/>
          <a:cs typeface="Calibr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ti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54396" y="2652860"/>
            <a:ext cx="7023100" cy="1370012"/>
          </a:xfrm>
        </p:spPr>
        <p:txBody>
          <a:bodyPr/>
          <a:lstStyle/>
          <a:p>
            <a:pPr algn="ctr"/>
            <a:r>
              <a:rPr lang="en-GB" sz="4000" dirty="0"/>
              <a:t>Lesson 2</a:t>
            </a:r>
          </a:p>
          <a:p>
            <a:pPr algn="ctr"/>
            <a:r>
              <a:rPr lang="en-GB" dirty="0"/>
              <a:t>Five-beat repeating patterns</a:t>
            </a:r>
          </a:p>
          <a:p>
            <a:pPr algn="ctr"/>
            <a:r>
              <a:rPr lang="en-GB" dirty="0"/>
              <a:t>(ostinatos)</a:t>
            </a:r>
          </a:p>
        </p:txBody>
      </p:sp>
      <p:sp>
        <p:nvSpPr>
          <p:cNvPr id="4" name="Text Placeholder 3"/>
          <p:cNvSpPr>
            <a:spLocks noGrp="1"/>
          </p:cNvSpPr>
          <p:nvPr>
            <p:ph type="body" sz="quarter" idx="15"/>
          </p:nvPr>
        </p:nvSpPr>
        <p:spPr/>
        <p:txBody>
          <a:bodyPr/>
          <a:lstStyle/>
          <a:p>
            <a:pPr algn="ctr"/>
            <a:r>
              <a:rPr lang="en-GB" sz="1000" dirty="0"/>
              <a:t>Copyright Rachel Leach &amp; BBC</a:t>
            </a:r>
          </a:p>
        </p:txBody>
      </p:sp>
    </p:spTree>
    <p:extLst>
      <p:ext uri="{BB962C8B-B14F-4D97-AF65-F5344CB8AC3E}">
        <p14:creationId xmlns:p14="http://schemas.microsoft.com/office/powerpoint/2010/main" val="3256807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2</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a:t>
            </a:fld>
            <a:endParaRPr lang="en-US" dirty="0"/>
          </a:p>
        </p:txBody>
      </p:sp>
      <p:sp>
        <p:nvSpPr>
          <p:cNvPr id="5" name="Title 4"/>
          <p:cNvSpPr>
            <a:spLocks noGrp="1"/>
          </p:cNvSpPr>
          <p:nvPr>
            <p:ph type="title"/>
          </p:nvPr>
        </p:nvSpPr>
        <p:spPr>
          <a:xfrm>
            <a:off x="1202993" y="1208953"/>
            <a:ext cx="7012582" cy="937442"/>
          </a:xfrm>
        </p:spPr>
        <p:txBody>
          <a:bodyPr>
            <a:normAutofit/>
          </a:bodyPr>
          <a:lstStyle/>
          <a:p>
            <a:pPr algn="ctr"/>
            <a:r>
              <a:rPr lang="en-GB" sz="4000" dirty="0"/>
              <a:t>1. Can you learn this rhythm?</a:t>
            </a:r>
          </a:p>
        </p:txBody>
      </p:sp>
      <p:sp>
        <p:nvSpPr>
          <p:cNvPr id="8" name="Rectangle 3"/>
          <p:cNvSpPr>
            <a:spLocks noChangeArrowheads="1"/>
          </p:cNvSpPr>
          <p:nvPr/>
        </p:nvSpPr>
        <p:spPr bwMode="auto">
          <a:xfrm>
            <a:off x="0" y="1085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4" name="officeArt object" descr="Picture 13"/>
          <p:cNvPicPr/>
          <p:nvPr/>
        </p:nvPicPr>
        <p:blipFill>
          <a:blip r:embed="rId3"/>
          <a:stretch>
            <a:fillRect/>
          </a:stretch>
        </p:blipFill>
        <p:spPr>
          <a:xfrm>
            <a:off x="1678340" y="2242083"/>
            <a:ext cx="5992434" cy="1351192"/>
          </a:xfrm>
          <a:prstGeom prst="rect">
            <a:avLst/>
          </a:prstGeom>
          <a:ln w="12700" cap="flat">
            <a:noFill/>
            <a:miter lim="400000"/>
          </a:ln>
          <a:effectLst/>
        </p:spPr>
      </p:pic>
      <p:pic>
        <p:nvPicPr>
          <p:cNvPr id="17410" name="Picture 2" descr="C:\Users\tenpib01\AppData\Local\Microsoft\Windows\Temporary Internet Files\Content.IE5\NV2CCM0Z\140532290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6" y="3828852"/>
            <a:ext cx="2031985" cy="2031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150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2</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3</a:t>
            </a:fld>
            <a:endParaRPr lang="en-US" dirty="0"/>
          </a:p>
        </p:txBody>
      </p:sp>
      <p:sp>
        <p:nvSpPr>
          <p:cNvPr id="5" name="Title 4"/>
          <p:cNvSpPr>
            <a:spLocks noGrp="1"/>
          </p:cNvSpPr>
          <p:nvPr>
            <p:ph type="title"/>
          </p:nvPr>
        </p:nvSpPr>
        <p:spPr>
          <a:xfrm>
            <a:off x="1222658" y="1385933"/>
            <a:ext cx="7012582" cy="937442"/>
          </a:xfrm>
        </p:spPr>
        <p:txBody>
          <a:bodyPr>
            <a:normAutofit/>
          </a:bodyPr>
          <a:lstStyle/>
          <a:p>
            <a:pPr algn="ctr"/>
            <a:r>
              <a:rPr lang="en-GB" sz="4000" dirty="0"/>
              <a:t>2. What about this one?</a:t>
            </a:r>
          </a:p>
        </p:txBody>
      </p:sp>
      <p:sp>
        <p:nvSpPr>
          <p:cNvPr id="8" name="Rectangle 3"/>
          <p:cNvSpPr>
            <a:spLocks noChangeArrowheads="1"/>
          </p:cNvSpPr>
          <p:nvPr/>
        </p:nvSpPr>
        <p:spPr bwMode="auto">
          <a:xfrm>
            <a:off x="0" y="1085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9" name="officeArt object" descr="8210_0002"/>
          <p:cNvPicPr/>
          <p:nvPr/>
        </p:nvPicPr>
        <p:blipFill>
          <a:blip r:embed="rId3"/>
          <a:stretch>
            <a:fillRect/>
          </a:stretch>
        </p:blipFill>
        <p:spPr>
          <a:xfrm>
            <a:off x="603372" y="2751884"/>
            <a:ext cx="8137505" cy="1082695"/>
          </a:xfrm>
          <a:prstGeom prst="rect">
            <a:avLst/>
          </a:prstGeom>
          <a:ln w="12700" cap="flat">
            <a:noFill/>
            <a:miter lim="400000"/>
          </a:ln>
          <a:effectLst/>
        </p:spPr>
      </p:pic>
      <p:pic>
        <p:nvPicPr>
          <p:cNvPr id="10" name="Picture 2" descr="C:\Users\tenpib01\AppData\Local\Microsoft\Windows\Temporary Internet Files\Content.IE5\NV2CCM0Z\140532290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6" y="3956668"/>
            <a:ext cx="2031985" cy="2031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192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2</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4</a:t>
            </a:fld>
            <a:endParaRPr lang="en-US" dirty="0"/>
          </a:p>
        </p:txBody>
      </p:sp>
      <p:sp>
        <p:nvSpPr>
          <p:cNvPr id="5" name="Title 4"/>
          <p:cNvSpPr>
            <a:spLocks noGrp="1"/>
          </p:cNvSpPr>
          <p:nvPr>
            <p:ph type="title"/>
          </p:nvPr>
        </p:nvSpPr>
        <p:spPr>
          <a:xfrm>
            <a:off x="1185497" y="1356437"/>
            <a:ext cx="7012582" cy="937442"/>
          </a:xfrm>
        </p:spPr>
        <p:txBody>
          <a:bodyPr>
            <a:noAutofit/>
          </a:bodyPr>
          <a:lstStyle/>
          <a:p>
            <a:pPr algn="ctr"/>
            <a:r>
              <a:rPr lang="en-GB" sz="6000" dirty="0"/>
              <a:t>Ostinato</a:t>
            </a:r>
          </a:p>
        </p:txBody>
      </p:sp>
      <p:pic>
        <p:nvPicPr>
          <p:cNvPr id="5124" name="Picture 4" descr="C:\Users\tenpib01\AppData\Local\Microsoft\Windows\Temporary Internet Files\Content.IE5\4QHQWX6R\136891816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9235" y="2644878"/>
            <a:ext cx="3160621" cy="3380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75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2</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5</a:t>
            </a:fld>
            <a:endParaRPr lang="en-US" dirty="0"/>
          </a:p>
        </p:txBody>
      </p:sp>
      <p:sp>
        <p:nvSpPr>
          <p:cNvPr id="5" name="Title 4"/>
          <p:cNvSpPr>
            <a:spLocks noGrp="1"/>
          </p:cNvSpPr>
          <p:nvPr>
            <p:ph type="title"/>
          </p:nvPr>
        </p:nvSpPr>
        <p:spPr>
          <a:xfrm>
            <a:off x="1222658" y="1385933"/>
            <a:ext cx="7012582" cy="937442"/>
          </a:xfrm>
        </p:spPr>
        <p:txBody>
          <a:bodyPr>
            <a:normAutofit/>
          </a:bodyPr>
          <a:lstStyle/>
          <a:p>
            <a:pPr algn="ctr"/>
            <a:r>
              <a:rPr lang="en-GB" dirty="0"/>
              <a:t>These patterns can work on instruments</a:t>
            </a:r>
          </a:p>
        </p:txBody>
      </p:sp>
      <p:sp>
        <p:nvSpPr>
          <p:cNvPr id="8" name="Rectangle 3"/>
          <p:cNvSpPr>
            <a:spLocks noChangeArrowheads="1"/>
          </p:cNvSpPr>
          <p:nvPr/>
        </p:nvSpPr>
        <p:spPr bwMode="auto">
          <a:xfrm>
            <a:off x="0" y="1085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0" name="Picture 2" descr="C:\Users\tenpib01\AppData\Local\Microsoft\Windows\Temporary Internet Files\Content.IE5\NV2CCM0Z\140532290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6" y="3956668"/>
            <a:ext cx="2031985" cy="2031985"/>
          </a:xfrm>
          <a:prstGeom prst="rect">
            <a:avLst/>
          </a:prstGeom>
          <a:noFill/>
          <a:extLst>
            <a:ext uri="{909E8E84-426E-40DD-AFC4-6F175D3DCCD1}">
              <a14:hiddenFill xmlns:a14="http://schemas.microsoft.com/office/drawing/2010/main">
                <a:solidFill>
                  <a:srgbClr val="FFFFFF"/>
                </a:solidFill>
              </a14:hiddenFill>
            </a:ext>
          </a:extLst>
        </p:spPr>
      </p:pic>
      <p:pic>
        <p:nvPicPr>
          <p:cNvPr id="11" name="officeArt object" descr="planets 8210_0002.tif"/>
          <p:cNvPicPr/>
          <p:nvPr/>
        </p:nvPicPr>
        <p:blipFill>
          <a:blip r:embed="rId4"/>
          <a:stretch>
            <a:fillRect/>
          </a:stretch>
        </p:blipFill>
        <p:spPr>
          <a:xfrm>
            <a:off x="488949" y="2651760"/>
            <a:ext cx="8360083" cy="1055001"/>
          </a:xfrm>
          <a:prstGeom prst="rect">
            <a:avLst/>
          </a:prstGeom>
          <a:ln w="12700" cap="flat">
            <a:noFill/>
            <a:miter lim="400000"/>
          </a:ln>
          <a:effectLst/>
        </p:spPr>
      </p:pic>
    </p:spTree>
    <p:extLst>
      <p:ext uri="{BB962C8B-B14F-4D97-AF65-F5344CB8AC3E}">
        <p14:creationId xmlns:p14="http://schemas.microsoft.com/office/powerpoint/2010/main" val="2620306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2</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6</a:t>
            </a:fld>
            <a:endParaRPr lang="en-US" dirty="0"/>
          </a:p>
        </p:txBody>
      </p:sp>
      <p:sp>
        <p:nvSpPr>
          <p:cNvPr id="5" name="Title 4"/>
          <p:cNvSpPr>
            <a:spLocks noGrp="1"/>
          </p:cNvSpPr>
          <p:nvPr>
            <p:ph type="title"/>
          </p:nvPr>
        </p:nvSpPr>
        <p:spPr>
          <a:xfrm>
            <a:off x="1185497" y="1356437"/>
            <a:ext cx="7012582" cy="937442"/>
          </a:xfrm>
        </p:spPr>
        <p:txBody>
          <a:bodyPr>
            <a:noAutofit/>
          </a:bodyPr>
          <a:lstStyle/>
          <a:p>
            <a:pPr algn="ctr"/>
            <a:r>
              <a:rPr lang="en-GB" sz="6000" dirty="0"/>
              <a:t>Crescendo</a:t>
            </a:r>
          </a:p>
        </p:txBody>
      </p:sp>
      <p:pic>
        <p:nvPicPr>
          <p:cNvPr id="5124" name="Picture 4" descr="C:\Users\tenpib01\AppData\Local\Microsoft\Windows\Temporary Internet Files\Content.IE5\4QHQWX6R\136891816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9235" y="2644878"/>
            <a:ext cx="3160621" cy="3380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154905"/>
      </p:ext>
    </p:extLst>
  </p:cSld>
  <p:clrMapOvr>
    <a:masterClrMapping/>
  </p:clrMapOvr>
</p:sld>
</file>

<file path=ppt/theme/theme1.xml><?xml version="1.0" encoding="utf-8"?>
<a:theme xmlns:a="http://schemas.openxmlformats.org/drawingml/2006/main" name="TenP 2017 Test v2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TenP 2017 Test v2b.potx</Template>
  <TotalTime>2324</TotalTime>
  <Words>1968</Words>
  <Application>Microsoft Office PowerPoint</Application>
  <PresentationFormat>On-screen Show (4:3)</PresentationFormat>
  <Paragraphs>177</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Gill Sans</vt:lpstr>
      <vt:lpstr>Wingdings</vt:lpstr>
      <vt:lpstr>TenP 2017 Test v2b</vt:lpstr>
      <vt:lpstr>Office Theme</vt:lpstr>
      <vt:lpstr>PowerPoint Presentation</vt:lpstr>
      <vt:lpstr>1. Can you learn this rhythm?</vt:lpstr>
      <vt:lpstr>2. What about this one?</vt:lpstr>
      <vt:lpstr>Ostinato</vt:lpstr>
      <vt:lpstr>These patterns can work on instruments</vt:lpstr>
      <vt:lpstr>Crescendo</vt:lpstr>
    </vt:vector>
  </TitlesOfParts>
  <Company>BBC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Warmington</dc:creator>
  <cp:lastModifiedBy>Graham Burr</cp:lastModifiedBy>
  <cp:revision>131</cp:revision>
  <dcterms:created xsi:type="dcterms:W3CDTF">2017-08-23T12:43:02Z</dcterms:created>
  <dcterms:modified xsi:type="dcterms:W3CDTF">2020-06-03T18:06:46Z</dcterms:modified>
</cp:coreProperties>
</file>