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00" r:id="rId2"/>
    <p:sldId id="332" r:id="rId3"/>
    <p:sldId id="401" r:id="rId4"/>
    <p:sldId id="334" r:id="rId5"/>
    <p:sldId id="336" r:id="rId6"/>
    <p:sldId id="337" r:id="rId7"/>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6600"/>
    <a:srgbClr val="FF3399"/>
    <a:srgbClr val="CC6600"/>
    <a:srgbClr val="AE78D6"/>
    <a:srgbClr val="FF9933"/>
    <a:srgbClr val="FF964F"/>
    <a:srgbClr val="FFFF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autoAdjust="0"/>
    <p:restoredTop sz="93727" autoAdjust="0"/>
  </p:normalViewPr>
  <p:slideViewPr>
    <p:cSldViewPr snapToGrid="0">
      <p:cViewPr varScale="1">
        <p:scale>
          <a:sx n="115" d="100"/>
          <a:sy n="115" d="100"/>
        </p:scale>
        <p:origin x="672" y="108"/>
      </p:cViewPr>
      <p:guideLst>
        <p:guide orient="horz" pos="3793"/>
        <p:guide pos="3840"/>
      </p:guideLst>
    </p:cSldViewPr>
  </p:slideViewPr>
  <p:outlineViewPr>
    <p:cViewPr>
      <p:scale>
        <a:sx n="33" d="100"/>
        <a:sy n="33" d="100"/>
      </p:scale>
      <p:origin x="0" y="-5352"/>
    </p:cViewPr>
  </p:outlineViewPr>
  <p:notesTextViewPr>
    <p:cViewPr>
      <p:scale>
        <a:sx n="3" d="2"/>
        <a:sy n="3" d="2"/>
      </p:scale>
      <p:origin x="0" y="0"/>
    </p:cViewPr>
  </p:notesTextViewPr>
  <p:notesViewPr>
    <p:cSldViewPr snapToGrid="0">
      <p:cViewPr varScale="1">
        <p:scale>
          <a:sx n="52" d="100"/>
          <a:sy n="52" d="100"/>
        </p:scale>
        <p:origin x="286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D5C004C1-DCB1-442D-B9BC-0D2C190A0838}" type="datetimeFigureOut">
              <a:rPr lang="en-GB" smtClean="0"/>
              <a:t>02/06/2020</a:t>
            </a:fld>
            <a:endParaRPr lang="en-GB"/>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11D00E5B-A01A-4057-BEE9-B6F44902A767}" type="slidenum">
              <a:rPr lang="en-GB" smtClean="0"/>
              <a:t>‹#›</a:t>
            </a:fld>
            <a:endParaRPr lang="en-GB"/>
          </a:p>
        </p:txBody>
      </p:sp>
    </p:spTree>
    <p:extLst>
      <p:ext uri="{BB962C8B-B14F-4D97-AF65-F5344CB8AC3E}">
        <p14:creationId xmlns:p14="http://schemas.microsoft.com/office/powerpoint/2010/main" val="107124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3145069D-0DA1-4F58-8F43-90C43489E8AD}" type="datetimeFigureOut">
              <a:rPr lang="en-GB" smtClean="0"/>
              <a:t>02/06/2020</a:t>
            </a:fld>
            <a:endParaRPr lang="en-GB" dirty="0"/>
          </a:p>
        </p:txBody>
      </p:sp>
      <p:sp>
        <p:nvSpPr>
          <p:cNvPr id="4" name="Slide Image Placehold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206657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4257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40383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327615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421817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37446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02/06/2020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1204" y="1670936"/>
            <a:ext cx="9851923" cy="1482827"/>
          </a:xfrm>
        </p:spPr>
        <p:txBody>
          <a:bodyPr>
            <a:noAutofit/>
          </a:bodyPr>
          <a:lstStyle/>
          <a:p>
            <a:pPr algn="l"/>
            <a:r>
              <a:rPr lang="en-GB" dirty="0"/>
              <a:t/>
            </a:r>
            <a:br>
              <a:rPr lang="en-GB" dirty="0"/>
            </a:br>
            <a:r>
              <a:rPr lang="en-GB" dirty="0"/>
              <a:t/>
            </a:r>
            <a:br>
              <a:rPr lang="en-GB" dirty="0"/>
            </a:br>
            <a:r>
              <a:rPr lang="en-GB" sz="3600" b="1" dirty="0">
                <a:latin typeface="+mn-lt"/>
              </a:rPr>
              <a:t>Relative Clauses</a:t>
            </a:r>
            <a:br>
              <a:rPr lang="en-GB" sz="3600" b="1" dirty="0">
                <a:latin typeface="+mn-lt"/>
              </a:rPr>
            </a:br>
            <a:r>
              <a:rPr lang="en-GB" dirty="0"/>
              <a:t/>
            </a:r>
            <a:br>
              <a:rPr lang="en-GB" dirty="0"/>
            </a:br>
            <a:endParaRPr lang="en-GB" sz="3200" dirty="0">
              <a:solidFill>
                <a:srgbClr val="7030A0"/>
              </a:solidFill>
              <a:latin typeface="+mn-lt"/>
            </a:endParaRPr>
          </a:p>
        </p:txBody>
      </p:sp>
      <p:sp>
        <p:nvSpPr>
          <p:cNvPr id="10" name="Title 1">
            <a:extLst>
              <a:ext uri="{FF2B5EF4-FFF2-40B4-BE49-F238E27FC236}">
                <a16:creationId xmlns:a16="http://schemas.microsoft.com/office/drawing/2014/main" id="{BAB7053F-F274-439F-9D75-9BAF2DADA434}"/>
              </a:ext>
            </a:extLst>
          </p:cNvPr>
          <p:cNvSpPr txBox="1">
            <a:spLocks/>
          </p:cNvSpPr>
          <p:nvPr/>
        </p:nvSpPr>
        <p:spPr>
          <a:xfrm>
            <a:off x="549484" y="884450"/>
            <a:ext cx="9851923" cy="42169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
            </a:r>
            <a:br>
              <a:rPr lang="en-GB" dirty="0"/>
            </a:br>
            <a:endParaRPr lang="en-GB" sz="3200" dirty="0">
              <a:solidFill>
                <a:srgbClr val="7030A0"/>
              </a:solidFill>
              <a:latin typeface="+mn-lt"/>
            </a:endParaRPr>
          </a:p>
        </p:txBody>
      </p:sp>
      <p:sp>
        <p:nvSpPr>
          <p:cNvPr id="12" name="Rectangle: Rounded Corners 11">
            <a:extLst>
              <a:ext uri="{FF2B5EF4-FFF2-40B4-BE49-F238E27FC236}">
                <a16:creationId xmlns:a16="http://schemas.microsoft.com/office/drawing/2014/main" id="{694BF14E-195C-440A-8674-5A0846C669C7}"/>
              </a:ext>
            </a:extLst>
          </p:cNvPr>
          <p:cNvSpPr/>
          <p:nvPr/>
        </p:nvSpPr>
        <p:spPr>
          <a:xfrm>
            <a:off x="1174176" y="2402264"/>
            <a:ext cx="4921824" cy="229431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a </a:t>
            </a:r>
            <a:r>
              <a:rPr lang="en-GB" b="1" dirty="0">
                <a:solidFill>
                  <a:schemeClr val="tx1"/>
                </a:solidFill>
              </a:rPr>
              <a:t>relative clause</a:t>
            </a:r>
            <a:r>
              <a:rPr lang="en-GB" dirty="0">
                <a:solidFill>
                  <a:schemeClr val="tx1"/>
                </a:solidFill>
              </a:rPr>
              <a:t>? </a:t>
            </a:r>
          </a:p>
          <a:p>
            <a:pPr algn="ctr"/>
            <a:endParaRPr lang="en-GB" dirty="0">
              <a:solidFill>
                <a:schemeClr val="tx1"/>
              </a:solidFill>
            </a:endParaRPr>
          </a:p>
          <a:p>
            <a:pPr algn="ctr"/>
            <a:r>
              <a:rPr lang="en-GB" dirty="0">
                <a:solidFill>
                  <a:schemeClr val="tx1"/>
                </a:solidFill>
              </a:rPr>
              <a:t>How can we write them?</a:t>
            </a:r>
          </a:p>
        </p:txBody>
      </p:sp>
      <p:pic>
        <p:nvPicPr>
          <p:cNvPr id="6" name="Picture 5">
            <a:extLst>
              <a:ext uri="{FF2B5EF4-FFF2-40B4-BE49-F238E27FC236}">
                <a16:creationId xmlns:a16="http://schemas.microsoft.com/office/drawing/2014/main" id="{7716E55B-0106-6B42-9802-2F1F94D72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1437" y="2313551"/>
            <a:ext cx="4049970" cy="2383026"/>
          </a:xfrm>
          <a:prstGeom prst="rect">
            <a:avLst/>
          </a:prstGeom>
        </p:spPr>
      </p:pic>
    </p:spTree>
    <p:extLst>
      <p:ext uri="{BB962C8B-B14F-4D97-AF65-F5344CB8AC3E}">
        <p14:creationId xmlns:p14="http://schemas.microsoft.com/office/powerpoint/2010/main" val="37331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251318" y="2506156"/>
            <a:ext cx="7282396" cy="461665"/>
          </a:xfrm>
          <a:prstGeom prst="rect">
            <a:avLst/>
          </a:prstGeom>
          <a:noFill/>
        </p:spPr>
        <p:txBody>
          <a:bodyPr wrap="square" rtlCol="0">
            <a:spAutoFit/>
          </a:bodyPr>
          <a:lstStyle/>
          <a:p>
            <a:r>
              <a:rPr lang="en-GB" sz="2400" dirty="0"/>
              <a:t>The</a:t>
            </a:r>
            <a:r>
              <a:rPr lang="en-GB" sz="2400" dirty="0">
                <a:solidFill>
                  <a:srgbClr val="7030A0"/>
                </a:solidFill>
              </a:rPr>
              <a:t> </a:t>
            </a:r>
            <a:r>
              <a:rPr lang="en-GB" sz="2400" dirty="0">
                <a:solidFill>
                  <a:srgbClr val="0000FF"/>
                </a:solidFill>
              </a:rPr>
              <a:t>design</a:t>
            </a:r>
            <a:r>
              <a:rPr lang="en-GB" sz="2400" dirty="0">
                <a:solidFill>
                  <a:srgbClr val="7030A0"/>
                </a:solidFill>
              </a:rPr>
              <a:t> </a:t>
            </a:r>
            <a:r>
              <a:rPr lang="en-GB" sz="2400" dirty="0"/>
              <a:t>covers the box.</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7314266" y="1674651"/>
            <a:ext cx="4129208" cy="541576"/>
          </a:xfrm>
          <a:prstGeom prst="wedgeRoundRectCallout">
            <a:avLst>
              <a:gd name="adj1" fmla="val -41020"/>
              <a:gd name="adj2" fmla="val 13490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a:t>
            </a:r>
            <a:r>
              <a:rPr lang="en-GB" sz="2400" b="1" dirty="0">
                <a:solidFill>
                  <a:schemeClr val="tx1"/>
                </a:solidFill>
              </a:rPr>
              <a:t>the design</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251318" y="3274413"/>
            <a:ext cx="681327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appeared overnight</a:t>
            </a:r>
            <a:r>
              <a:rPr lang="en-GB" sz="2400" i="1" dirty="0">
                <a:latin typeface="+mj-lt"/>
              </a:rPr>
              <a:t>, covers the box</a:t>
            </a:r>
            <a:r>
              <a:rPr lang="en-GB" sz="2400" i="1" dirty="0">
                <a:solidFill>
                  <a:srgbClr val="0000FF"/>
                </a:solidFill>
                <a:latin typeface="+mj-lt"/>
              </a:rPr>
              <a:t>.</a:t>
            </a:r>
          </a:p>
        </p:txBody>
      </p:sp>
      <p:sp>
        <p:nvSpPr>
          <p:cNvPr id="17" name="Rectangle 16">
            <a:extLst>
              <a:ext uri="{FF2B5EF4-FFF2-40B4-BE49-F238E27FC236}">
                <a16:creationId xmlns:a16="http://schemas.microsoft.com/office/drawing/2014/main" id="{04E9A61D-CEA3-4B0C-B20A-1EE5E1B3E8AD}"/>
              </a:ext>
            </a:extLst>
          </p:cNvPr>
          <p:cNvSpPr/>
          <p:nvPr/>
        </p:nvSpPr>
        <p:spPr>
          <a:xfrm>
            <a:off x="1251317" y="3774360"/>
            <a:ext cx="6730753"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is brightly coloured</a:t>
            </a:r>
            <a:r>
              <a:rPr lang="en-GB" sz="2400" i="1" dirty="0">
                <a:latin typeface="+mj-lt"/>
              </a:rPr>
              <a:t>, covers the box</a:t>
            </a:r>
            <a:r>
              <a:rPr lang="en-GB" sz="2400" i="1" dirty="0">
                <a:solidFill>
                  <a:srgbClr val="0000FF"/>
                </a:solidFill>
                <a:latin typeface="+mj-lt"/>
              </a:rPr>
              <a:t>.</a:t>
            </a:r>
          </a:p>
        </p:txBody>
      </p:sp>
      <p:sp>
        <p:nvSpPr>
          <p:cNvPr id="18" name="Rectangle 17">
            <a:extLst>
              <a:ext uri="{FF2B5EF4-FFF2-40B4-BE49-F238E27FC236}">
                <a16:creationId xmlns:a16="http://schemas.microsoft.com/office/drawing/2014/main" id="{026BAF62-F11C-4226-9858-D7AA747D0C20}"/>
              </a:ext>
            </a:extLst>
          </p:cNvPr>
          <p:cNvSpPr/>
          <p:nvPr/>
        </p:nvSpPr>
        <p:spPr>
          <a:xfrm>
            <a:off x="1251316" y="4273896"/>
            <a:ext cx="678121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expresses gratitude</a:t>
            </a:r>
            <a:r>
              <a:rPr lang="en-GB" sz="2400" i="1" dirty="0">
                <a:latin typeface="+mj-lt"/>
              </a:rPr>
              <a:t>, covers the box</a:t>
            </a:r>
            <a:r>
              <a:rPr lang="en-GB" sz="2400" i="1" dirty="0">
                <a:solidFill>
                  <a:srgbClr val="0000FF"/>
                </a:solidFill>
                <a:latin typeface="+mj-lt"/>
              </a:rPr>
              <a:t>.</a:t>
            </a: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3D38FF6-DAB9-964E-ACF7-00EF033237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3714" y="2704086"/>
            <a:ext cx="2340198" cy="2031475"/>
          </a:xfrm>
          <a:prstGeom prst="rect">
            <a:avLst/>
          </a:prstGeom>
        </p:spPr>
      </p:pic>
    </p:spTree>
    <p:extLst>
      <p:ext uri="{BB962C8B-B14F-4D97-AF65-F5344CB8AC3E}">
        <p14:creationId xmlns:p14="http://schemas.microsoft.com/office/powerpoint/2010/main" val="36613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animBg="1"/>
      <p:bldP spid="15" grpId="0"/>
      <p:bldP spid="17" grpId="0"/>
      <p:bldP spid="18"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098502" y="2485353"/>
            <a:ext cx="7282396" cy="461665"/>
          </a:xfrm>
          <a:prstGeom prst="rect">
            <a:avLst/>
          </a:prstGeom>
          <a:noFill/>
        </p:spPr>
        <p:txBody>
          <a:bodyPr wrap="square" rtlCol="0">
            <a:spAutoFit/>
          </a:bodyPr>
          <a:lstStyle/>
          <a:p>
            <a:r>
              <a:rPr lang="en-GB" sz="2400" dirty="0"/>
              <a:t>The design covers the</a:t>
            </a:r>
            <a:r>
              <a:rPr lang="en-GB" sz="2400" dirty="0">
                <a:solidFill>
                  <a:srgbClr val="0000FF"/>
                </a:solidFill>
              </a:rPr>
              <a:t> box</a:t>
            </a:r>
            <a:r>
              <a:rPr lang="en-GB" sz="2400" dirty="0"/>
              <a:t>.</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6904031" y="1563690"/>
            <a:ext cx="4129208" cy="541576"/>
          </a:xfrm>
          <a:prstGeom prst="wedgeRoundRectCallout">
            <a:avLst>
              <a:gd name="adj1" fmla="val 39544"/>
              <a:gd name="adj2" fmla="val 15902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the</a:t>
            </a:r>
            <a:r>
              <a:rPr lang="en-GB" sz="2400" b="1" dirty="0">
                <a:solidFill>
                  <a:schemeClr val="tx1"/>
                </a:solidFill>
              </a:rPr>
              <a:t> box</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065064" y="3209406"/>
            <a:ext cx="7725063"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had been rather dull-looking.</a:t>
            </a:r>
            <a:endParaRPr lang="en-GB" sz="2400" i="1" dirty="0">
              <a:solidFill>
                <a:srgbClr val="0000FF"/>
              </a:solidFill>
              <a:latin typeface="+mj-lt"/>
            </a:endParaRPr>
          </a:p>
        </p:txBody>
      </p:sp>
      <p:sp>
        <p:nvSpPr>
          <p:cNvPr id="17" name="Rectangle 16">
            <a:extLst>
              <a:ext uri="{FF2B5EF4-FFF2-40B4-BE49-F238E27FC236}">
                <a16:creationId xmlns:a16="http://schemas.microsoft.com/office/drawing/2014/main" id="{04E9A61D-CEA3-4B0C-B20A-1EE5E1B3E8AD}"/>
              </a:ext>
            </a:extLst>
          </p:cNvPr>
          <p:cNvSpPr/>
          <p:nvPr/>
        </p:nvSpPr>
        <p:spPr>
          <a:xfrm>
            <a:off x="1098502" y="3738756"/>
            <a:ext cx="7276672"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that</a:t>
            </a:r>
            <a:r>
              <a:rPr lang="en-GB" sz="2400" i="1" dirty="0">
                <a:solidFill>
                  <a:srgbClr val="008000"/>
                </a:solidFill>
                <a:latin typeface="+mj-lt"/>
              </a:rPr>
              <a:t> no-one had noticed before. </a:t>
            </a:r>
            <a:endParaRPr lang="en-GB" sz="2400" i="1" dirty="0">
              <a:solidFill>
                <a:srgbClr val="0000FF"/>
              </a:solidFill>
              <a:latin typeface="+mj-lt"/>
            </a:endParaRPr>
          </a:p>
        </p:txBody>
      </p:sp>
      <p:sp>
        <p:nvSpPr>
          <p:cNvPr id="18" name="Rectangle 17">
            <a:extLst>
              <a:ext uri="{FF2B5EF4-FFF2-40B4-BE49-F238E27FC236}">
                <a16:creationId xmlns:a16="http://schemas.microsoft.com/office/drawing/2014/main" id="{026BAF62-F11C-4226-9858-D7AA747D0C20}"/>
              </a:ext>
            </a:extLst>
          </p:cNvPr>
          <p:cNvSpPr/>
          <p:nvPr/>
        </p:nvSpPr>
        <p:spPr>
          <a:xfrm>
            <a:off x="1098502" y="4231974"/>
            <a:ext cx="7588359"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whose</a:t>
            </a:r>
            <a:r>
              <a:rPr lang="en-GB" sz="2400" i="1" dirty="0">
                <a:solidFill>
                  <a:srgbClr val="008000"/>
                </a:solidFill>
                <a:latin typeface="+mj-lt"/>
              </a:rPr>
              <a:t> exact purpose no-one knew.</a:t>
            </a:r>
            <a:endParaRPr lang="en-GB" sz="2400" i="1" dirty="0">
              <a:solidFill>
                <a:srgbClr val="0000FF"/>
              </a:solidFill>
              <a:latin typeface="+mj-lt"/>
            </a:endParaRP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3D38FF6-DAB9-964E-ACF7-00EF033237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5761" y="2716185"/>
            <a:ext cx="2340198" cy="2031475"/>
          </a:xfrm>
          <a:prstGeom prst="rect">
            <a:avLst/>
          </a:prstGeom>
        </p:spPr>
      </p:pic>
    </p:spTree>
    <p:extLst>
      <p:ext uri="{BB962C8B-B14F-4D97-AF65-F5344CB8AC3E}">
        <p14:creationId xmlns:p14="http://schemas.microsoft.com/office/powerpoint/2010/main" val="20059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523220"/>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also relate to whole clauses.</a:t>
            </a:r>
            <a:endParaRPr lang="en-GB" sz="2400" dirty="0">
              <a:solidFill>
                <a:prstClr val="black"/>
              </a:solidFill>
              <a:ea typeface="Times New Roman" panose="02020603050405020304" pitchFamily="18" charset="0"/>
            </a:endParaRPr>
          </a:p>
        </p:txBody>
      </p:sp>
      <p:sp>
        <p:nvSpPr>
          <p:cNvPr id="18" name="TextBox 17">
            <a:extLst>
              <a:ext uri="{FF2B5EF4-FFF2-40B4-BE49-F238E27FC236}">
                <a16:creationId xmlns:a16="http://schemas.microsoft.com/office/drawing/2014/main" id="{3E39482A-D6EF-43EA-9171-F3CE6D5DB1E5}"/>
              </a:ext>
            </a:extLst>
          </p:cNvPr>
          <p:cNvSpPr txBox="1"/>
          <p:nvPr/>
        </p:nvSpPr>
        <p:spPr>
          <a:xfrm>
            <a:off x="992778" y="1898010"/>
            <a:ext cx="4206240" cy="461665"/>
          </a:xfrm>
          <a:prstGeom prst="rect">
            <a:avLst/>
          </a:prstGeom>
          <a:noFill/>
        </p:spPr>
        <p:txBody>
          <a:bodyPr wrap="square" rtlCol="0">
            <a:spAutoFit/>
          </a:bodyPr>
          <a:lstStyle/>
          <a:p>
            <a:r>
              <a:rPr lang="en-GB" sz="2400" dirty="0">
                <a:latin typeface="+mj-lt"/>
              </a:rPr>
              <a:t>Anna hated the art.</a:t>
            </a:r>
          </a:p>
        </p:txBody>
      </p:sp>
      <p:sp>
        <p:nvSpPr>
          <p:cNvPr id="20" name="Rectangle 19">
            <a:extLst>
              <a:ext uri="{FF2B5EF4-FFF2-40B4-BE49-F238E27FC236}">
                <a16:creationId xmlns:a16="http://schemas.microsoft.com/office/drawing/2014/main" id="{8229D99F-5444-4516-A43C-64788BE6CECC}"/>
              </a:ext>
            </a:extLst>
          </p:cNvPr>
          <p:cNvSpPr/>
          <p:nvPr/>
        </p:nvSpPr>
        <p:spPr>
          <a:xfrm>
            <a:off x="832404" y="3225537"/>
            <a:ext cx="5703293" cy="461665"/>
          </a:xfrm>
          <a:prstGeom prst="rect">
            <a:avLst/>
          </a:prstGeom>
        </p:spPr>
        <p:txBody>
          <a:bodyPr wrap="none">
            <a:spAutoFit/>
          </a:bodyPr>
          <a:lstStyle/>
          <a:p>
            <a:pPr lvl="0"/>
            <a:r>
              <a:rPr lang="en-GB" sz="2400" i="1" dirty="0">
                <a:solidFill>
                  <a:prstClr val="black"/>
                </a:solidFill>
                <a:latin typeface="Calibri Light"/>
              </a:rPr>
              <a:t>Anna hated the art </a:t>
            </a:r>
            <a:r>
              <a:rPr lang="en-GB" sz="2400" i="1" dirty="0">
                <a:solidFill>
                  <a:srgbClr val="008000"/>
                </a:solidFill>
                <a:latin typeface="+mj-lt"/>
              </a:rPr>
              <a:t>which annoyed </a:t>
            </a:r>
            <a:r>
              <a:rPr lang="en-GB" sz="2400" i="1" dirty="0" err="1">
                <a:solidFill>
                  <a:srgbClr val="008000"/>
                </a:solidFill>
                <a:latin typeface="+mj-lt"/>
              </a:rPr>
              <a:t>Mckenzie</a:t>
            </a:r>
            <a:r>
              <a:rPr lang="en-GB" sz="2400" i="1" dirty="0">
                <a:latin typeface="+mj-lt"/>
              </a:rPr>
              <a:t>.</a:t>
            </a:r>
          </a:p>
        </p:txBody>
      </p:sp>
      <p:sp>
        <p:nvSpPr>
          <p:cNvPr id="21" name="Speech Bubble: Rectangle with Corners Rounded 20">
            <a:extLst>
              <a:ext uri="{FF2B5EF4-FFF2-40B4-BE49-F238E27FC236}">
                <a16:creationId xmlns:a16="http://schemas.microsoft.com/office/drawing/2014/main" id="{0BAAD0BE-73BF-444A-90B3-88F4A8FF5EF5}"/>
              </a:ext>
            </a:extLst>
          </p:cNvPr>
          <p:cNvSpPr/>
          <p:nvPr/>
        </p:nvSpPr>
        <p:spPr>
          <a:xfrm>
            <a:off x="4049485" y="1670051"/>
            <a:ext cx="3652178" cy="646166"/>
          </a:xfrm>
          <a:prstGeom prst="wedgeRoundRectCallout">
            <a:avLst>
              <a:gd name="adj1" fmla="val -60832"/>
              <a:gd name="adj2" fmla="val 9736"/>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This is a </a:t>
            </a:r>
            <a:r>
              <a:rPr lang="en-GB" b="1" dirty="0">
                <a:ln w="19050">
                  <a:noFill/>
                </a:ln>
                <a:solidFill>
                  <a:schemeClr val="tx1"/>
                </a:solidFill>
              </a:rPr>
              <a:t>clause</a:t>
            </a:r>
            <a:r>
              <a:rPr lang="en-GB" dirty="0">
                <a:ln w="19050">
                  <a:noFill/>
                </a:ln>
                <a:solidFill>
                  <a:schemeClr val="tx1"/>
                </a:solidFill>
              </a:rPr>
              <a:t>.</a:t>
            </a:r>
          </a:p>
        </p:txBody>
      </p:sp>
      <p:sp>
        <p:nvSpPr>
          <p:cNvPr id="23" name="Speech Bubble: Rectangle with Corners Rounded 22">
            <a:extLst>
              <a:ext uri="{FF2B5EF4-FFF2-40B4-BE49-F238E27FC236}">
                <a16:creationId xmlns:a16="http://schemas.microsoft.com/office/drawing/2014/main" id="{A00E18FF-DDAB-48F2-ABDA-D7FCC90012C2}"/>
              </a:ext>
            </a:extLst>
          </p:cNvPr>
          <p:cNvSpPr/>
          <p:nvPr/>
        </p:nvSpPr>
        <p:spPr>
          <a:xfrm>
            <a:off x="1361690" y="4370400"/>
            <a:ext cx="3652178" cy="1458925"/>
          </a:xfrm>
          <a:prstGeom prst="wedgeRoundRectCallout">
            <a:avLst>
              <a:gd name="adj1" fmla="val 8692"/>
              <a:gd name="adj2" fmla="val -82702"/>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It was not </a:t>
            </a:r>
            <a:r>
              <a:rPr lang="en-GB" i="1" dirty="0">
                <a:ln w="19050">
                  <a:noFill/>
                </a:ln>
                <a:solidFill>
                  <a:schemeClr val="tx1"/>
                </a:solidFill>
              </a:rPr>
              <a:t>the art</a:t>
            </a:r>
            <a:r>
              <a:rPr lang="en-GB" dirty="0">
                <a:ln w="19050">
                  <a:noFill/>
                </a:ln>
                <a:solidFill>
                  <a:schemeClr val="tx1"/>
                </a:solidFill>
              </a:rPr>
              <a:t> that annoyed </a:t>
            </a:r>
            <a:r>
              <a:rPr lang="en-GB" dirty="0" err="1">
                <a:ln w="19050">
                  <a:noFill/>
                </a:ln>
                <a:solidFill>
                  <a:schemeClr val="tx1"/>
                </a:solidFill>
              </a:rPr>
              <a:t>Mckenzie</a:t>
            </a:r>
            <a:r>
              <a:rPr lang="en-GB" dirty="0">
                <a:ln w="19050">
                  <a:noFill/>
                </a:ln>
                <a:solidFill>
                  <a:schemeClr val="tx1"/>
                </a:solidFill>
              </a:rPr>
              <a:t>: it was that </a:t>
            </a:r>
            <a:r>
              <a:rPr lang="en-GB" i="1" dirty="0">
                <a:ln w="19050">
                  <a:noFill/>
                </a:ln>
                <a:solidFill>
                  <a:schemeClr val="tx1"/>
                </a:solidFill>
              </a:rPr>
              <a:t>Anna</a:t>
            </a:r>
            <a:r>
              <a:rPr lang="en-GB" dirty="0">
                <a:ln w="19050">
                  <a:noFill/>
                </a:ln>
                <a:solidFill>
                  <a:schemeClr val="tx1"/>
                </a:solidFill>
              </a:rPr>
              <a:t> </a:t>
            </a:r>
            <a:r>
              <a:rPr lang="en-GB" i="1" dirty="0">
                <a:ln w="19050">
                  <a:noFill/>
                </a:ln>
                <a:solidFill>
                  <a:schemeClr val="tx1"/>
                </a:solidFill>
              </a:rPr>
              <a:t>hated it</a:t>
            </a:r>
            <a:r>
              <a:rPr lang="en-GB" dirty="0">
                <a:ln w="19050">
                  <a:noFill/>
                </a:ln>
                <a:solidFill>
                  <a:schemeClr val="tx1"/>
                </a:solidFill>
              </a:rPr>
              <a:t>. The </a:t>
            </a:r>
            <a:r>
              <a:rPr lang="en-GB" i="1" dirty="0">
                <a:ln w="19050">
                  <a:noFill/>
                </a:ln>
                <a:solidFill>
                  <a:srgbClr val="008000"/>
                </a:solidFill>
              </a:rPr>
              <a:t>relative clause </a:t>
            </a:r>
            <a:r>
              <a:rPr lang="en-GB" dirty="0">
                <a:ln w="19050">
                  <a:noFill/>
                </a:ln>
                <a:solidFill>
                  <a:schemeClr val="tx1"/>
                </a:solidFill>
              </a:rPr>
              <a:t>relates to the </a:t>
            </a:r>
            <a:r>
              <a:rPr lang="en-GB" u="sng" dirty="0">
                <a:ln w="19050">
                  <a:noFill/>
                </a:ln>
                <a:solidFill>
                  <a:schemeClr val="tx1"/>
                </a:solidFill>
              </a:rPr>
              <a:t>whole clause</a:t>
            </a:r>
            <a:r>
              <a:rPr lang="en-GB" dirty="0">
                <a:ln w="19050">
                  <a:noFill/>
                </a:ln>
                <a:solidFill>
                  <a:schemeClr val="tx1"/>
                </a:solidFill>
              </a:rPr>
              <a:t>.</a:t>
            </a:r>
          </a:p>
        </p:txBody>
      </p:sp>
      <p:pic>
        <p:nvPicPr>
          <p:cNvPr id="8" name="Picture 7">
            <a:extLst>
              <a:ext uri="{FF2B5EF4-FFF2-40B4-BE49-F238E27FC236}">
                <a16:creationId xmlns:a16="http://schemas.microsoft.com/office/drawing/2014/main" id="{FA33F5EA-868C-D74A-B787-492D8FC0B6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0575" y="1765899"/>
            <a:ext cx="3545310" cy="4063426"/>
          </a:xfrm>
          <a:prstGeom prst="rect">
            <a:avLst/>
          </a:prstGeom>
        </p:spPr>
      </p:pic>
    </p:spTree>
    <p:extLst>
      <p:ext uri="{BB962C8B-B14F-4D97-AF65-F5344CB8AC3E}">
        <p14:creationId xmlns:p14="http://schemas.microsoft.com/office/powerpoint/2010/main" val="34719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27" name="Rectangle 26">
            <a:extLst>
              <a:ext uri="{FF2B5EF4-FFF2-40B4-BE49-F238E27FC236}">
                <a16:creationId xmlns:a16="http://schemas.microsoft.com/office/drawing/2014/main" id="{CC6A1679-E0C3-4E77-AD12-44FADCE602E0}"/>
              </a:ext>
            </a:extLst>
          </p:cNvPr>
          <p:cNvSpPr/>
          <p:nvPr/>
        </p:nvSpPr>
        <p:spPr>
          <a:xfrm>
            <a:off x="785611" y="1408046"/>
            <a:ext cx="10688634" cy="523220"/>
          </a:xfrm>
          <a:prstGeom prst="rect">
            <a:avLst/>
          </a:prstGeom>
        </p:spPr>
        <p:txBody>
          <a:bodyPr wrap="square">
            <a:spAutoFit/>
          </a:bodyPr>
          <a:lstStyle/>
          <a:p>
            <a:pPr lvl="0" algn="ctr"/>
            <a:r>
              <a:rPr lang="en-GB" sz="2400" dirty="0"/>
              <a:t>When the order is </a:t>
            </a:r>
            <a:r>
              <a:rPr lang="en-GB" sz="2400" dirty="0">
                <a:highlight>
                  <a:srgbClr val="C0C0C0"/>
                </a:highlight>
              </a:rPr>
              <a:t>main clause </a:t>
            </a:r>
            <a:r>
              <a:rPr lang="en-GB" sz="2400" dirty="0"/>
              <a:t>+ </a:t>
            </a:r>
            <a:r>
              <a:rPr lang="en-GB" sz="2400" dirty="0">
                <a:solidFill>
                  <a:srgbClr val="008000"/>
                </a:solidFill>
              </a:rPr>
              <a:t>relative clause </a:t>
            </a:r>
            <a:r>
              <a:rPr lang="en-GB" sz="2400" dirty="0"/>
              <a:t>→</a:t>
            </a:r>
            <a:r>
              <a:rPr lang="en-GB" sz="2400" i="1" dirty="0"/>
              <a:t>no</a:t>
            </a:r>
            <a:r>
              <a:rPr lang="en-GB" sz="2400" dirty="0">
                <a:solidFill>
                  <a:srgbClr val="008000"/>
                </a:solidFill>
              </a:rPr>
              <a:t> </a:t>
            </a:r>
            <a:r>
              <a:rPr lang="en-GB" sz="2400" i="1" dirty="0"/>
              <a:t>comma</a:t>
            </a:r>
            <a:r>
              <a:rPr lang="en-GB" sz="2400" dirty="0"/>
              <a:t>.</a:t>
            </a:r>
            <a:r>
              <a:rPr lang="en-GB" sz="2800" dirty="0"/>
              <a:t> </a:t>
            </a:r>
          </a:p>
        </p:txBody>
      </p:sp>
      <p:sp>
        <p:nvSpPr>
          <p:cNvPr id="40" name="Rectangle 39">
            <a:extLst>
              <a:ext uri="{FF2B5EF4-FFF2-40B4-BE49-F238E27FC236}">
                <a16:creationId xmlns:a16="http://schemas.microsoft.com/office/drawing/2014/main" id="{6D85731F-16C5-4A16-AF06-97B68092B50A}"/>
              </a:ext>
            </a:extLst>
          </p:cNvPr>
          <p:cNvSpPr/>
          <p:nvPr/>
        </p:nvSpPr>
        <p:spPr>
          <a:xfrm>
            <a:off x="1536206" y="3495413"/>
            <a:ext cx="8602098" cy="523220"/>
          </a:xfrm>
          <a:prstGeom prst="rect">
            <a:avLst/>
          </a:prstGeom>
        </p:spPr>
        <p:txBody>
          <a:bodyPr wrap="none">
            <a:spAutoFit/>
          </a:bodyPr>
          <a:lstStyle/>
          <a:p>
            <a:pPr lvl="0" algn="ctr"/>
            <a:r>
              <a:rPr lang="en-GB" sz="2800" i="1" dirty="0">
                <a:latin typeface="+mj-lt"/>
              </a:rPr>
              <a:t>	There were four hands  that were shaped to spell ‘Love’.</a:t>
            </a:r>
          </a:p>
        </p:txBody>
      </p:sp>
      <p:sp>
        <p:nvSpPr>
          <p:cNvPr id="41" name="Left Brace 40">
            <a:extLst>
              <a:ext uri="{FF2B5EF4-FFF2-40B4-BE49-F238E27FC236}">
                <a16:creationId xmlns:a16="http://schemas.microsoft.com/office/drawing/2014/main" id="{710AF552-87E9-4532-960F-240C3E336BE0}"/>
              </a:ext>
            </a:extLst>
          </p:cNvPr>
          <p:cNvSpPr/>
          <p:nvPr/>
        </p:nvSpPr>
        <p:spPr>
          <a:xfrm rot="5400000">
            <a:off x="3560021" y="1644862"/>
            <a:ext cx="304857" cy="3493827"/>
          </a:xfrm>
          <a:prstGeom prst="leftBrace">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42" name="TextBox 41">
            <a:extLst>
              <a:ext uri="{FF2B5EF4-FFF2-40B4-BE49-F238E27FC236}">
                <a16:creationId xmlns:a16="http://schemas.microsoft.com/office/drawing/2014/main" id="{849B93F0-F638-4597-B76A-3C188438448F}"/>
              </a:ext>
            </a:extLst>
          </p:cNvPr>
          <p:cNvSpPr txBox="1"/>
          <p:nvPr/>
        </p:nvSpPr>
        <p:spPr>
          <a:xfrm>
            <a:off x="2975100" y="2757994"/>
            <a:ext cx="1283109" cy="369332"/>
          </a:xfrm>
          <a:prstGeom prst="rect">
            <a:avLst/>
          </a:prstGeom>
          <a:solidFill>
            <a:schemeClr val="accent3"/>
          </a:solidFill>
        </p:spPr>
        <p:txBody>
          <a:bodyPr wrap="square" rtlCol="0">
            <a:spAutoFit/>
          </a:bodyPr>
          <a:lstStyle/>
          <a:p>
            <a:pPr algn="ctr"/>
            <a:r>
              <a:rPr lang="en-GB" dirty="0"/>
              <a:t>main clause</a:t>
            </a:r>
          </a:p>
        </p:txBody>
      </p:sp>
      <p:sp>
        <p:nvSpPr>
          <p:cNvPr id="43" name="Left Brace 42">
            <a:extLst>
              <a:ext uri="{FF2B5EF4-FFF2-40B4-BE49-F238E27FC236}">
                <a16:creationId xmlns:a16="http://schemas.microsoft.com/office/drawing/2014/main" id="{3E5CEE82-40D2-4791-8751-B4E5D95EFAF6}"/>
              </a:ext>
            </a:extLst>
          </p:cNvPr>
          <p:cNvSpPr/>
          <p:nvPr/>
        </p:nvSpPr>
        <p:spPr>
          <a:xfrm rot="5400000">
            <a:off x="7838262" y="954518"/>
            <a:ext cx="304859" cy="4857750"/>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E08EA261-FD32-4D15-AEE8-6F6F2C1E392A}"/>
              </a:ext>
            </a:extLst>
          </p:cNvPr>
          <p:cNvSpPr/>
          <p:nvPr/>
        </p:nvSpPr>
        <p:spPr>
          <a:xfrm>
            <a:off x="775864" y="4333157"/>
            <a:ext cx="10688634" cy="830997"/>
          </a:xfrm>
          <a:prstGeom prst="rect">
            <a:avLst/>
          </a:prstGeom>
        </p:spPr>
        <p:txBody>
          <a:bodyPr wrap="square">
            <a:spAutoFit/>
          </a:bodyPr>
          <a:lstStyle/>
          <a:p>
            <a:pPr lvl="0" algn="ctr"/>
            <a:r>
              <a:rPr lang="en-GB" sz="2400" dirty="0"/>
              <a:t>A comma would create an </a:t>
            </a:r>
            <a:r>
              <a:rPr lang="en-GB" sz="2400" i="1" dirty="0"/>
              <a:t>unnecessary break </a:t>
            </a:r>
            <a:r>
              <a:rPr lang="en-GB" sz="2400" dirty="0"/>
              <a:t>in the sentence.</a:t>
            </a:r>
          </a:p>
          <a:p>
            <a:pPr lvl="0" algn="ctr"/>
            <a:r>
              <a:rPr lang="en-GB" sz="2400" dirty="0"/>
              <a:t>The </a:t>
            </a:r>
            <a:r>
              <a:rPr lang="en-GB" sz="2400" dirty="0">
                <a:solidFill>
                  <a:srgbClr val="008000"/>
                </a:solidFill>
              </a:rPr>
              <a:t>relative clause </a:t>
            </a:r>
            <a:r>
              <a:rPr lang="en-GB" sz="2400" dirty="0"/>
              <a:t>tells us extra information about the main clause.</a:t>
            </a:r>
          </a:p>
        </p:txBody>
      </p:sp>
      <p:grpSp>
        <p:nvGrpSpPr>
          <p:cNvPr id="45" name="Group 44">
            <a:extLst>
              <a:ext uri="{FF2B5EF4-FFF2-40B4-BE49-F238E27FC236}">
                <a16:creationId xmlns:a16="http://schemas.microsoft.com/office/drawing/2014/main" id="{788EA748-79FA-4F07-B927-97324899752A}"/>
              </a:ext>
            </a:extLst>
          </p:cNvPr>
          <p:cNvGrpSpPr/>
          <p:nvPr/>
        </p:nvGrpSpPr>
        <p:grpSpPr>
          <a:xfrm>
            <a:off x="6872914" y="2388662"/>
            <a:ext cx="1940159" cy="738664"/>
            <a:chOff x="6872914" y="2388662"/>
            <a:chExt cx="1940159" cy="738664"/>
          </a:xfrm>
        </p:grpSpPr>
        <p:sp>
          <p:nvSpPr>
            <p:cNvPr id="46" name="TextBox 45">
              <a:extLst>
                <a:ext uri="{FF2B5EF4-FFF2-40B4-BE49-F238E27FC236}">
                  <a16:creationId xmlns:a16="http://schemas.microsoft.com/office/drawing/2014/main" id="{1BD3B904-C248-44C5-8DF8-9E10BD24BAFA}"/>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47" name="Rectangle 46">
              <a:extLst>
                <a:ext uri="{FF2B5EF4-FFF2-40B4-BE49-F238E27FC236}">
                  <a16:creationId xmlns:a16="http://schemas.microsoft.com/office/drawing/2014/main" id="{437C69EF-FF05-4A8D-9E1F-87B0041590A8}"/>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pic>
        <p:nvPicPr>
          <p:cNvPr id="13" name="Picture 12">
            <a:extLst>
              <a:ext uri="{FF2B5EF4-FFF2-40B4-BE49-F238E27FC236}">
                <a16:creationId xmlns:a16="http://schemas.microsoft.com/office/drawing/2014/main" id="{F07B6D84-3639-234C-9EB5-2FC2875D7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6070" y="1651434"/>
            <a:ext cx="1803685" cy="1564390"/>
          </a:xfrm>
          <a:prstGeom prst="rect">
            <a:avLst/>
          </a:prstGeom>
        </p:spPr>
      </p:pic>
    </p:spTree>
    <p:extLst>
      <p:ext uri="{BB962C8B-B14F-4D97-AF65-F5344CB8AC3E}">
        <p14:creationId xmlns:p14="http://schemas.microsoft.com/office/powerpoint/2010/main" val="15113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16" name="Rectangle 15">
            <a:extLst>
              <a:ext uri="{FF2B5EF4-FFF2-40B4-BE49-F238E27FC236}">
                <a16:creationId xmlns:a16="http://schemas.microsoft.com/office/drawing/2014/main" id="{8C08ED35-C602-4611-B977-6DE055113F27}"/>
              </a:ext>
            </a:extLst>
          </p:cNvPr>
          <p:cNvSpPr/>
          <p:nvPr/>
        </p:nvSpPr>
        <p:spPr>
          <a:xfrm>
            <a:off x="785611" y="1408046"/>
            <a:ext cx="10688634" cy="1261884"/>
          </a:xfrm>
          <a:prstGeom prst="rect">
            <a:avLst/>
          </a:prstGeom>
        </p:spPr>
        <p:txBody>
          <a:bodyPr wrap="square">
            <a:spAutoFit/>
          </a:bodyPr>
          <a:lstStyle/>
          <a:p>
            <a:pPr lvl="0" algn="ctr"/>
            <a:r>
              <a:rPr lang="en-GB" sz="2400" dirty="0"/>
              <a:t>When the </a:t>
            </a:r>
            <a:r>
              <a:rPr lang="en-GB" sz="2400" dirty="0">
                <a:solidFill>
                  <a:srgbClr val="008000"/>
                </a:solidFill>
              </a:rPr>
              <a:t>relative clause </a:t>
            </a:r>
            <a:r>
              <a:rPr lang="en-GB" sz="2400" dirty="0"/>
              <a:t>splits the </a:t>
            </a:r>
            <a:r>
              <a:rPr lang="en-GB" sz="2400" dirty="0">
                <a:highlight>
                  <a:srgbClr val="C0C0C0"/>
                </a:highlight>
              </a:rPr>
              <a:t>main clause</a:t>
            </a:r>
            <a:r>
              <a:rPr lang="en-GB" sz="2400" dirty="0"/>
              <a:t>→</a:t>
            </a:r>
            <a:r>
              <a:rPr lang="en-GB" sz="2400" i="1" dirty="0"/>
              <a:t> commas</a:t>
            </a:r>
            <a:r>
              <a:rPr lang="en-GB" sz="2400" dirty="0"/>
              <a:t>.</a:t>
            </a:r>
          </a:p>
          <a:p>
            <a:pPr lvl="0" algn="ctr"/>
            <a:r>
              <a:rPr lang="en-GB" sz="2800" dirty="0"/>
              <a:t> </a:t>
            </a:r>
            <a:r>
              <a:rPr lang="en-GB" sz="2400" dirty="0"/>
              <a:t> </a:t>
            </a:r>
          </a:p>
          <a:p>
            <a:pPr lvl="0" algn="ctr"/>
            <a:r>
              <a:rPr lang="en-GB" sz="2400" dirty="0">
                <a:highlight>
                  <a:srgbClr val="C0C0C0"/>
                </a:highlight>
              </a:rPr>
              <a:t>main</a:t>
            </a:r>
            <a:r>
              <a:rPr lang="en-GB" sz="2400" b="1" dirty="0"/>
              <a:t>,</a:t>
            </a:r>
            <a:r>
              <a:rPr lang="en-GB" sz="2400" b="1" dirty="0">
                <a:solidFill>
                  <a:srgbClr val="008000"/>
                </a:solidFill>
              </a:rPr>
              <a:t> </a:t>
            </a:r>
            <a:r>
              <a:rPr lang="en-GB" sz="2400" dirty="0">
                <a:solidFill>
                  <a:srgbClr val="008000"/>
                </a:solidFill>
              </a:rPr>
              <a:t>relative clause</a:t>
            </a:r>
            <a:r>
              <a:rPr lang="en-GB" sz="2400" b="1" dirty="0"/>
              <a:t>,</a:t>
            </a:r>
            <a:r>
              <a:rPr lang="en-GB" sz="2400" dirty="0"/>
              <a:t> </a:t>
            </a:r>
            <a:r>
              <a:rPr lang="en-GB" sz="2400" dirty="0">
                <a:highlight>
                  <a:srgbClr val="C0C0C0"/>
                </a:highlight>
              </a:rPr>
              <a:t>clause</a:t>
            </a:r>
            <a:endParaRPr lang="en-GB" sz="2800" dirty="0"/>
          </a:p>
        </p:txBody>
      </p:sp>
      <p:sp>
        <p:nvSpPr>
          <p:cNvPr id="17" name="Left Brace 16">
            <a:extLst>
              <a:ext uri="{FF2B5EF4-FFF2-40B4-BE49-F238E27FC236}">
                <a16:creationId xmlns:a16="http://schemas.microsoft.com/office/drawing/2014/main" id="{52D25049-C4DC-4B23-981C-D171DEA7E5AB}"/>
              </a:ext>
            </a:extLst>
          </p:cNvPr>
          <p:cNvSpPr/>
          <p:nvPr/>
        </p:nvSpPr>
        <p:spPr>
          <a:xfrm rot="5400000">
            <a:off x="4427809" y="2322492"/>
            <a:ext cx="343016" cy="3736437"/>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20" name="TextBox 19">
            <a:extLst>
              <a:ext uri="{FF2B5EF4-FFF2-40B4-BE49-F238E27FC236}">
                <a16:creationId xmlns:a16="http://schemas.microsoft.com/office/drawing/2014/main" id="{E37C6EF3-895F-4F1B-B5CB-902AA4730CE7}"/>
              </a:ext>
            </a:extLst>
          </p:cNvPr>
          <p:cNvSpPr txBox="1"/>
          <p:nvPr/>
        </p:nvSpPr>
        <p:spPr>
          <a:xfrm>
            <a:off x="917334" y="4283604"/>
            <a:ext cx="10357331" cy="523220"/>
          </a:xfrm>
          <a:prstGeom prst="rect">
            <a:avLst/>
          </a:prstGeom>
          <a:noFill/>
        </p:spPr>
        <p:txBody>
          <a:bodyPr wrap="square" rtlCol="0">
            <a:spAutoFit/>
          </a:bodyPr>
          <a:lstStyle/>
          <a:p>
            <a:r>
              <a:rPr lang="en-GB" sz="2800" i="1" dirty="0">
                <a:latin typeface="+mj-lt"/>
              </a:rPr>
              <a:t>The design</a:t>
            </a:r>
            <a:r>
              <a:rPr lang="en-GB" sz="2800" b="1" i="1" dirty="0">
                <a:latin typeface="+mj-lt"/>
              </a:rPr>
              <a:t>,</a:t>
            </a:r>
            <a:r>
              <a:rPr lang="en-GB" sz="2800" b="1" i="1" dirty="0">
                <a:solidFill>
                  <a:schemeClr val="bg1"/>
                </a:solidFill>
                <a:latin typeface="+mj-lt"/>
              </a:rPr>
              <a:t> </a:t>
            </a:r>
            <a:r>
              <a:rPr lang="en-GB" sz="2800" i="1" dirty="0">
                <a:solidFill>
                  <a:srgbClr val="008000"/>
                </a:solidFill>
                <a:latin typeface="+mj-lt"/>
              </a:rPr>
              <a:t>which includes a toilet roll</a:t>
            </a:r>
            <a:r>
              <a:rPr lang="en-GB" sz="2800" b="1" i="1" dirty="0">
                <a:latin typeface="+mj-lt"/>
              </a:rPr>
              <a:t>,</a:t>
            </a:r>
            <a:r>
              <a:rPr lang="en-GB" sz="2800" i="1" dirty="0">
                <a:solidFill>
                  <a:schemeClr val="bg1"/>
                </a:solidFill>
                <a:latin typeface="+mj-lt"/>
              </a:rPr>
              <a:t>, </a:t>
            </a:r>
            <a:r>
              <a:rPr lang="en-GB" sz="2800" i="1" dirty="0">
                <a:latin typeface="+mj-lt"/>
              </a:rPr>
              <a:t>is striking and skilful.</a:t>
            </a:r>
          </a:p>
        </p:txBody>
      </p:sp>
      <p:sp>
        <p:nvSpPr>
          <p:cNvPr id="21" name="Left Brace 20">
            <a:extLst>
              <a:ext uri="{FF2B5EF4-FFF2-40B4-BE49-F238E27FC236}">
                <a16:creationId xmlns:a16="http://schemas.microsoft.com/office/drawing/2014/main" id="{AD505B8A-5D58-42D6-96C6-A128B123F64A}"/>
              </a:ext>
            </a:extLst>
          </p:cNvPr>
          <p:cNvSpPr/>
          <p:nvPr/>
        </p:nvSpPr>
        <p:spPr>
          <a:xfrm rot="5400000">
            <a:off x="1692956" y="3364234"/>
            <a:ext cx="262521" cy="1645461"/>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2" name="TextBox 21">
            <a:extLst>
              <a:ext uri="{FF2B5EF4-FFF2-40B4-BE49-F238E27FC236}">
                <a16:creationId xmlns:a16="http://schemas.microsoft.com/office/drawing/2014/main" id="{83143693-0865-45DD-9C06-A52D8D1BFD36}"/>
              </a:ext>
            </a:extLst>
          </p:cNvPr>
          <p:cNvSpPr txBox="1"/>
          <p:nvPr/>
        </p:nvSpPr>
        <p:spPr>
          <a:xfrm>
            <a:off x="1473959" y="3675622"/>
            <a:ext cx="1290091" cy="369332"/>
          </a:xfrm>
          <a:prstGeom prst="rect">
            <a:avLst/>
          </a:prstGeom>
          <a:solidFill>
            <a:schemeClr val="accent3"/>
          </a:solidFill>
        </p:spPr>
        <p:txBody>
          <a:bodyPr wrap="square" rtlCol="0">
            <a:spAutoFit/>
          </a:bodyPr>
          <a:lstStyle/>
          <a:p>
            <a:pPr algn="ctr"/>
            <a:r>
              <a:rPr lang="en-GB" dirty="0"/>
              <a:t>main clause</a:t>
            </a:r>
          </a:p>
        </p:txBody>
      </p:sp>
      <p:sp>
        <p:nvSpPr>
          <p:cNvPr id="23" name="Left Brace 22">
            <a:extLst>
              <a:ext uri="{FF2B5EF4-FFF2-40B4-BE49-F238E27FC236}">
                <a16:creationId xmlns:a16="http://schemas.microsoft.com/office/drawing/2014/main" id="{A2877F74-5E30-4272-9154-895575BF8C10}"/>
              </a:ext>
            </a:extLst>
          </p:cNvPr>
          <p:cNvSpPr/>
          <p:nvPr/>
        </p:nvSpPr>
        <p:spPr>
          <a:xfrm rot="5400000">
            <a:off x="7955943" y="2695412"/>
            <a:ext cx="255916" cy="3060724"/>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DAEE551F-44F6-47A1-87F7-A389009B6710}"/>
              </a:ext>
            </a:extLst>
          </p:cNvPr>
          <p:cNvSpPr txBox="1"/>
          <p:nvPr/>
        </p:nvSpPr>
        <p:spPr>
          <a:xfrm>
            <a:off x="7556371" y="3677838"/>
            <a:ext cx="1345677" cy="369332"/>
          </a:xfrm>
          <a:prstGeom prst="rect">
            <a:avLst/>
          </a:prstGeom>
          <a:solidFill>
            <a:schemeClr val="accent3"/>
          </a:solidFill>
        </p:spPr>
        <p:txBody>
          <a:bodyPr wrap="square" rtlCol="0">
            <a:spAutoFit/>
          </a:bodyPr>
          <a:lstStyle/>
          <a:p>
            <a:pPr algn="ctr"/>
            <a:r>
              <a:rPr lang="en-GB" dirty="0"/>
              <a:t>main clause</a:t>
            </a:r>
          </a:p>
        </p:txBody>
      </p:sp>
      <p:grpSp>
        <p:nvGrpSpPr>
          <p:cNvPr id="26" name="Group 25">
            <a:extLst>
              <a:ext uri="{FF2B5EF4-FFF2-40B4-BE49-F238E27FC236}">
                <a16:creationId xmlns:a16="http://schemas.microsoft.com/office/drawing/2014/main" id="{42B2103C-C1B6-4253-BC27-9AAB947106E6}"/>
              </a:ext>
            </a:extLst>
          </p:cNvPr>
          <p:cNvGrpSpPr/>
          <p:nvPr/>
        </p:nvGrpSpPr>
        <p:grpSpPr>
          <a:xfrm>
            <a:off x="3999402" y="3296575"/>
            <a:ext cx="1940159" cy="738664"/>
            <a:chOff x="6872914" y="2388662"/>
            <a:chExt cx="1940159" cy="738664"/>
          </a:xfrm>
        </p:grpSpPr>
        <p:sp>
          <p:nvSpPr>
            <p:cNvPr id="28" name="TextBox 27">
              <a:extLst>
                <a:ext uri="{FF2B5EF4-FFF2-40B4-BE49-F238E27FC236}">
                  <a16:creationId xmlns:a16="http://schemas.microsoft.com/office/drawing/2014/main" id="{0E8B7AFB-B50D-4469-989C-F0B054F15ACE}"/>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29" name="Rectangle 28">
              <a:extLst>
                <a:ext uri="{FF2B5EF4-FFF2-40B4-BE49-F238E27FC236}">
                  <a16:creationId xmlns:a16="http://schemas.microsoft.com/office/drawing/2014/main" id="{8553BABD-ABE5-425F-A919-444A80D99D75}"/>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sp>
        <p:nvSpPr>
          <p:cNvPr id="39" name="TextBox 38">
            <a:extLst>
              <a:ext uri="{FF2B5EF4-FFF2-40B4-BE49-F238E27FC236}">
                <a16:creationId xmlns:a16="http://schemas.microsoft.com/office/drawing/2014/main" id="{4E0169B9-61F6-4FD4-8260-17F0F170ED47}"/>
              </a:ext>
            </a:extLst>
          </p:cNvPr>
          <p:cNvSpPr txBox="1"/>
          <p:nvPr/>
        </p:nvSpPr>
        <p:spPr>
          <a:xfrm>
            <a:off x="1761432" y="5301336"/>
            <a:ext cx="6784258" cy="400110"/>
          </a:xfrm>
          <a:prstGeom prst="rect">
            <a:avLst/>
          </a:prstGeom>
          <a:solidFill>
            <a:schemeClr val="accent6">
              <a:lumMod val="60000"/>
              <a:lumOff val="40000"/>
            </a:schemeClr>
          </a:solidFill>
        </p:spPr>
        <p:txBody>
          <a:bodyPr wrap="square" rtlCol="0">
            <a:spAutoFit/>
          </a:bodyPr>
          <a:lstStyle/>
          <a:p>
            <a:pPr algn="ctr"/>
            <a:r>
              <a:rPr lang="en-GB" sz="2000" dirty="0"/>
              <a:t>Commas separate the </a:t>
            </a:r>
            <a:r>
              <a:rPr lang="en-GB" sz="2000" dirty="0">
                <a:solidFill>
                  <a:srgbClr val="008000"/>
                </a:solidFill>
              </a:rPr>
              <a:t>relative clause </a:t>
            </a:r>
            <a:r>
              <a:rPr lang="en-GB" sz="2000" dirty="0"/>
              <a:t>from the main clause.</a:t>
            </a:r>
          </a:p>
        </p:txBody>
      </p:sp>
      <p:cxnSp>
        <p:nvCxnSpPr>
          <p:cNvPr id="48" name="Straight Arrow Connector 47">
            <a:extLst>
              <a:ext uri="{FF2B5EF4-FFF2-40B4-BE49-F238E27FC236}">
                <a16:creationId xmlns:a16="http://schemas.microsoft.com/office/drawing/2014/main" id="{FAE86984-380D-466A-B4BC-DD4AA0634147}"/>
              </a:ext>
            </a:extLst>
          </p:cNvPr>
          <p:cNvCxnSpPr>
            <a:cxnSpLocks/>
          </p:cNvCxnSpPr>
          <p:nvPr/>
        </p:nvCxnSpPr>
        <p:spPr>
          <a:xfrm flipH="1" flipV="1">
            <a:off x="2764051" y="4761836"/>
            <a:ext cx="733128" cy="539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27413A53-36BF-4F09-ABE2-12EAACCB1652}"/>
              </a:ext>
            </a:extLst>
          </p:cNvPr>
          <p:cNvCxnSpPr>
            <a:cxnSpLocks/>
          </p:cNvCxnSpPr>
          <p:nvPr/>
        </p:nvCxnSpPr>
        <p:spPr>
          <a:xfrm flipV="1">
            <a:off x="6304547" y="4753842"/>
            <a:ext cx="705504" cy="547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Speech Bubble: Rectangle with Corners Rounded 26">
            <a:extLst>
              <a:ext uri="{FF2B5EF4-FFF2-40B4-BE49-F238E27FC236}">
                <a16:creationId xmlns:a16="http://schemas.microsoft.com/office/drawing/2014/main" id="{45EEF35D-EC7D-45F9-B5B1-7A11F6E43AC3}"/>
              </a:ext>
            </a:extLst>
          </p:cNvPr>
          <p:cNvSpPr/>
          <p:nvPr/>
        </p:nvSpPr>
        <p:spPr>
          <a:xfrm>
            <a:off x="215532" y="2222619"/>
            <a:ext cx="3281647" cy="646166"/>
          </a:xfrm>
          <a:prstGeom prst="wedgeRoundRectCallout">
            <a:avLst>
              <a:gd name="adj1" fmla="val -13414"/>
              <a:gd name="adj2" fmla="val -116880"/>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Placing the clause in the middle is called </a:t>
            </a:r>
            <a:r>
              <a:rPr lang="en-GB" b="1" dirty="0">
                <a:ln w="19050">
                  <a:noFill/>
                </a:ln>
                <a:solidFill>
                  <a:schemeClr val="tx1"/>
                </a:solidFill>
              </a:rPr>
              <a:t>embedding</a:t>
            </a:r>
            <a:r>
              <a:rPr lang="en-GB" dirty="0">
                <a:ln w="19050">
                  <a:noFill/>
                </a:ln>
                <a:solidFill>
                  <a:schemeClr val="tx1"/>
                </a:solidFill>
              </a:rPr>
              <a:t>.</a:t>
            </a:r>
          </a:p>
        </p:txBody>
      </p:sp>
      <p:pic>
        <p:nvPicPr>
          <p:cNvPr id="18" name="Picture 17">
            <a:extLst>
              <a:ext uri="{FF2B5EF4-FFF2-40B4-BE49-F238E27FC236}">
                <a16:creationId xmlns:a16="http://schemas.microsoft.com/office/drawing/2014/main" id="{8F088464-76D0-CB4F-9BFE-2644BD8CF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9001" y="1969909"/>
            <a:ext cx="2711941" cy="1598897"/>
          </a:xfrm>
          <a:prstGeom prst="rect">
            <a:avLst/>
          </a:prstGeom>
        </p:spPr>
      </p:pic>
    </p:spTree>
    <p:extLst>
      <p:ext uri="{BB962C8B-B14F-4D97-AF65-F5344CB8AC3E}">
        <p14:creationId xmlns:p14="http://schemas.microsoft.com/office/powerpoint/2010/main" val="4275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animBg="1"/>
      <p:bldP spid="22" grpId="0" animBg="1"/>
      <p:bldP spid="23" grpId="0" animBg="1"/>
      <p:bldP spid="24" grpId="0" animBg="1"/>
      <p:bldP spid="39"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14298</TotalTime>
  <Words>467</Words>
  <Application>Microsoft Office PowerPoint</Application>
  <PresentationFormat>Widescreen</PresentationFormat>
  <Paragraphs>55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  Relative Clauses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JHall</cp:lastModifiedBy>
  <cp:revision>641</cp:revision>
  <cp:lastPrinted>2017-12-01T10:33:49Z</cp:lastPrinted>
  <dcterms:created xsi:type="dcterms:W3CDTF">2013-08-23T07:43:20Z</dcterms:created>
  <dcterms:modified xsi:type="dcterms:W3CDTF">2020-06-02T10:49:01Z</dcterms:modified>
</cp:coreProperties>
</file>