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62" r:id="rId6"/>
    <p:sldId id="404" r:id="rId7"/>
    <p:sldId id="364" r:id="rId8"/>
    <p:sldId id="405" r:id="rId9"/>
    <p:sldId id="369" r:id="rId10"/>
    <p:sldId id="406" r:id="rId11"/>
    <p:sldId id="367" r:id="rId12"/>
    <p:sldId id="407" r:id="rId13"/>
    <p:sldId id="408" r:id="rId14"/>
    <p:sldId id="368" r:id="rId15"/>
    <p:sldId id="355" r:id="rId16"/>
    <p:sldId id="409" r:id="rId17"/>
    <p:sldId id="314" r:id="rId18"/>
    <p:sldId id="410" r:id="rId19"/>
    <p:sldId id="411" r:id="rId20"/>
    <p:sldId id="421" r:id="rId21"/>
    <p:sldId id="422" r:id="rId22"/>
    <p:sldId id="42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D9"/>
    <a:srgbClr val="FFC1B3"/>
    <a:srgbClr val="FF3300"/>
    <a:srgbClr val="D1B2E8"/>
    <a:srgbClr val="CC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Summer Block 4 – Converting Units</a:t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2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2: Millimetres and Millilitres</a:t>
            </a:r>
          </a:p>
          <a:p>
            <a:pPr lvl="0" fontAlgn="base">
              <a:defRPr/>
            </a:pPr>
            <a:endParaRPr lang="en-GB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lines to match the equivalent measurements.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0DF2AA3-D90F-4BF3-9961-6DD4C0057AA7}"/>
              </a:ext>
            </a:extLst>
          </p:cNvPr>
          <p:cNvGraphicFramePr>
            <a:graphicFrameLocks noGrp="1"/>
          </p:cNvGraphicFramePr>
          <p:nvPr/>
        </p:nvGraphicFramePr>
        <p:xfrm>
          <a:off x="1773059" y="1731106"/>
          <a:ext cx="5597882" cy="2889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533">
                  <a:extLst>
                    <a:ext uri="{9D8B030D-6E8A-4147-A177-3AD203B41FA5}">
                      <a16:colId xmlns:a16="http://schemas.microsoft.com/office/drawing/2014/main" val="700066297"/>
                    </a:ext>
                  </a:extLst>
                </a:gridCol>
                <a:gridCol w="1104408">
                  <a:extLst>
                    <a:ext uri="{9D8B030D-6E8A-4147-A177-3AD203B41FA5}">
                      <a16:colId xmlns:a16="http://schemas.microsoft.com/office/drawing/2014/main" val="1997051317"/>
                    </a:ext>
                  </a:extLst>
                </a:gridCol>
                <a:gridCol w="1080152">
                  <a:extLst>
                    <a:ext uri="{9D8B030D-6E8A-4147-A177-3AD203B41FA5}">
                      <a16:colId xmlns:a16="http://schemas.microsoft.com/office/drawing/2014/main" val="1049948218"/>
                    </a:ext>
                  </a:extLst>
                </a:gridCol>
                <a:gridCol w="1718789">
                  <a:extLst>
                    <a:ext uri="{9D8B030D-6E8A-4147-A177-3AD203B41FA5}">
                      <a16:colId xmlns:a16="http://schemas.microsoft.com/office/drawing/2014/main" val="4040648106"/>
                    </a:ext>
                  </a:extLst>
                </a:gridCol>
              </a:tblGrid>
              <a:tr h="7224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1,700ml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1,400ml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24631"/>
                  </a:ext>
                </a:extLst>
              </a:tr>
              <a:tr h="72246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1,200mm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19765"/>
                  </a:ext>
                </a:extLst>
              </a:tr>
              <a:tr h="7224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18264"/>
                  </a:ext>
                </a:extLst>
              </a:tr>
              <a:tr h="72246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1,500mm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469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55A1B3F-80F1-425E-816D-9627E2260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45218"/>
              </p:ext>
            </p:extLst>
          </p:nvPr>
        </p:nvGraphicFramePr>
        <p:xfrm>
          <a:off x="2039679" y="2460622"/>
          <a:ext cx="1136840" cy="71540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5490">
                  <a:extLst>
                    <a:ext uri="{9D8B030D-6E8A-4147-A177-3AD203B41FA5}">
                      <a16:colId xmlns:a16="http://schemas.microsoft.com/office/drawing/2014/main" val="1044016141"/>
                    </a:ext>
                  </a:extLst>
                </a:gridCol>
                <a:gridCol w="273350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10266241"/>
                    </a:ext>
                  </a:extLst>
                </a:gridCol>
              </a:tblGrid>
              <a:tr h="357703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85045" marR="185045" marT="92523" marB="92523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110974" marR="110974" marT="55485" marB="5548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577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54838" marR="54838" marT="27418" marB="27418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9367D51-24C2-4426-ABAE-E6E02462D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66701"/>
              </p:ext>
            </p:extLst>
          </p:nvPr>
        </p:nvGraphicFramePr>
        <p:xfrm>
          <a:off x="2039679" y="3904331"/>
          <a:ext cx="1136840" cy="71540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5490">
                  <a:extLst>
                    <a:ext uri="{9D8B030D-6E8A-4147-A177-3AD203B41FA5}">
                      <a16:colId xmlns:a16="http://schemas.microsoft.com/office/drawing/2014/main" val="1044016141"/>
                    </a:ext>
                  </a:extLst>
                </a:gridCol>
                <a:gridCol w="273350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10266241"/>
                    </a:ext>
                  </a:extLst>
                </a:gridCol>
              </a:tblGrid>
              <a:tr h="357703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85045" marR="185045" marT="92523" marB="92523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110974" marR="110974" marT="55485" marB="5548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577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54838" marR="54838" marT="27418" marB="27418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95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lines to match the equivalent measurements.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0DF2AA3-D90F-4BF3-9961-6DD4C0057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53675"/>
              </p:ext>
            </p:extLst>
          </p:nvPr>
        </p:nvGraphicFramePr>
        <p:xfrm>
          <a:off x="1773059" y="1731106"/>
          <a:ext cx="5597882" cy="2889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533">
                  <a:extLst>
                    <a:ext uri="{9D8B030D-6E8A-4147-A177-3AD203B41FA5}">
                      <a16:colId xmlns:a16="http://schemas.microsoft.com/office/drawing/2014/main" val="700066297"/>
                    </a:ext>
                  </a:extLst>
                </a:gridCol>
                <a:gridCol w="1104408">
                  <a:extLst>
                    <a:ext uri="{9D8B030D-6E8A-4147-A177-3AD203B41FA5}">
                      <a16:colId xmlns:a16="http://schemas.microsoft.com/office/drawing/2014/main" val="1997051317"/>
                    </a:ext>
                  </a:extLst>
                </a:gridCol>
                <a:gridCol w="1080152">
                  <a:extLst>
                    <a:ext uri="{9D8B030D-6E8A-4147-A177-3AD203B41FA5}">
                      <a16:colId xmlns:a16="http://schemas.microsoft.com/office/drawing/2014/main" val="1049948218"/>
                    </a:ext>
                  </a:extLst>
                </a:gridCol>
                <a:gridCol w="1718789">
                  <a:extLst>
                    <a:ext uri="{9D8B030D-6E8A-4147-A177-3AD203B41FA5}">
                      <a16:colId xmlns:a16="http://schemas.microsoft.com/office/drawing/2014/main" val="4040648106"/>
                    </a:ext>
                  </a:extLst>
                </a:gridCol>
              </a:tblGrid>
              <a:tr h="7224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1,700ml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1,400ml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24631"/>
                  </a:ext>
                </a:extLst>
              </a:tr>
              <a:tr h="72246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1,200mm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19765"/>
                  </a:ext>
                </a:extLst>
              </a:tr>
              <a:tr h="7224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1.7L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18264"/>
                  </a:ext>
                </a:extLst>
              </a:tr>
              <a:tr h="722461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5045" marR="185045" marT="92523" marB="92523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1,500mm</a:t>
                      </a:r>
                    </a:p>
                  </a:txBody>
                  <a:tcPr marL="185045" marR="185045" marT="92523" marB="92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469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55A1B3F-80F1-425E-816D-9627E2260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96365"/>
              </p:ext>
            </p:extLst>
          </p:nvPr>
        </p:nvGraphicFramePr>
        <p:xfrm>
          <a:off x="2039679" y="2460622"/>
          <a:ext cx="1136840" cy="71540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5490">
                  <a:extLst>
                    <a:ext uri="{9D8B030D-6E8A-4147-A177-3AD203B41FA5}">
                      <a16:colId xmlns:a16="http://schemas.microsoft.com/office/drawing/2014/main" val="1044016141"/>
                    </a:ext>
                  </a:extLst>
                </a:gridCol>
                <a:gridCol w="273350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10266241"/>
                    </a:ext>
                  </a:extLst>
                </a:gridCol>
              </a:tblGrid>
              <a:tr h="357703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85045" marR="185045" marT="92523" marB="92523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110974" marR="110974" marT="55485" marB="5548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577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54838" marR="54838" marT="27418" marB="27418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9367D51-24C2-4426-ABAE-E6E02462D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737775"/>
              </p:ext>
            </p:extLst>
          </p:nvPr>
        </p:nvGraphicFramePr>
        <p:xfrm>
          <a:off x="2039679" y="3904331"/>
          <a:ext cx="1136840" cy="71540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5490">
                  <a:extLst>
                    <a:ext uri="{9D8B030D-6E8A-4147-A177-3AD203B41FA5}">
                      <a16:colId xmlns:a16="http://schemas.microsoft.com/office/drawing/2014/main" val="1044016141"/>
                    </a:ext>
                  </a:extLst>
                </a:gridCol>
                <a:gridCol w="273350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10266241"/>
                    </a:ext>
                  </a:extLst>
                </a:gridCol>
              </a:tblGrid>
              <a:tr h="357703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85045" marR="185045" marT="92523" marB="92523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110974" marR="110974" marT="55485" marB="5548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577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54838" marR="54838" marT="27418" marB="27418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165E46-A530-45BA-926D-14A36D0F73EF}"/>
              </a:ext>
            </a:extLst>
          </p:cNvPr>
          <p:cNvCxnSpPr>
            <a:cxnSpLocks/>
          </p:cNvCxnSpPr>
          <p:nvPr/>
        </p:nvCxnSpPr>
        <p:spPr>
          <a:xfrm>
            <a:off x="3495675" y="2057989"/>
            <a:ext cx="2127250" cy="1474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5D25F9-CC00-4350-8FC7-F2D21E087AA3}"/>
              </a:ext>
            </a:extLst>
          </p:cNvPr>
          <p:cNvCxnSpPr>
            <a:cxnSpLocks/>
          </p:cNvCxnSpPr>
          <p:nvPr/>
        </p:nvCxnSpPr>
        <p:spPr>
          <a:xfrm>
            <a:off x="3495675" y="2809919"/>
            <a:ext cx="2127250" cy="14671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C22DED8-119A-4EFC-AACF-1AAE93CD109D}"/>
              </a:ext>
            </a:extLst>
          </p:cNvPr>
          <p:cNvCxnSpPr>
            <a:cxnSpLocks/>
          </p:cNvCxnSpPr>
          <p:nvPr/>
        </p:nvCxnSpPr>
        <p:spPr>
          <a:xfrm flipV="1">
            <a:off x="3495675" y="2057989"/>
            <a:ext cx="2127250" cy="1474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AE3618-9926-47AB-8245-8FBC16520262}"/>
              </a:ext>
            </a:extLst>
          </p:cNvPr>
          <p:cNvCxnSpPr>
            <a:cxnSpLocks/>
          </p:cNvCxnSpPr>
          <p:nvPr/>
        </p:nvCxnSpPr>
        <p:spPr>
          <a:xfrm flipV="1">
            <a:off x="3495675" y="2809919"/>
            <a:ext cx="2127250" cy="14671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47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three measurements combine to make 5.3m?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58470B2-1776-4B9F-8E46-F457BF976149}"/>
              </a:ext>
            </a:extLst>
          </p:cNvPr>
          <p:cNvSpPr/>
          <p:nvPr/>
        </p:nvSpPr>
        <p:spPr>
          <a:xfrm>
            <a:off x="792350" y="1684022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0.8m</a:t>
            </a:r>
          </a:p>
        </p:txBody>
      </p:sp>
      <p:sp>
        <p:nvSpPr>
          <p:cNvPr id="9" name="Rounded Rectangle 36">
            <a:extLst>
              <a:ext uri="{FF2B5EF4-FFF2-40B4-BE49-F238E27FC236}">
                <a16:creationId xmlns:a16="http://schemas.microsoft.com/office/drawing/2014/main" id="{20AF073F-D68F-48A3-A592-BF4A7A341FE5}"/>
              </a:ext>
            </a:extLst>
          </p:cNvPr>
          <p:cNvSpPr/>
          <p:nvPr/>
        </p:nvSpPr>
        <p:spPr>
          <a:xfrm>
            <a:off x="2202562" y="3304217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1.3m</a:t>
            </a:r>
          </a:p>
        </p:txBody>
      </p:sp>
      <p:sp>
        <p:nvSpPr>
          <p:cNvPr id="10" name="Rounded Rectangle 38">
            <a:extLst>
              <a:ext uri="{FF2B5EF4-FFF2-40B4-BE49-F238E27FC236}">
                <a16:creationId xmlns:a16="http://schemas.microsoft.com/office/drawing/2014/main" id="{646175D4-5D7B-4966-9FF2-31F3858EB7E0}"/>
              </a:ext>
            </a:extLst>
          </p:cNvPr>
          <p:cNvSpPr/>
          <p:nvPr/>
        </p:nvSpPr>
        <p:spPr>
          <a:xfrm>
            <a:off x="3612774" y="1684022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600mm</a:t>
            </a:r>
          </a:p>
        </p:txBody>
      </p:sp>
      <p:sp>
        <p:nvSpPr>
          <p:cNvPr id="11" name="Rounded Rectangle 40">
            <a:extLst>
              <a:ext uri="{FF2B5EF4-FFF2-40B4-BE49-F238E27FC236}">
                <a16:creationId xmlns:a16="http://schemas.microsoft.com/office/drawing/2014/main" id="{ABC38098-6DF9-42F5-8FB0-F9C5C0E46172}"/>
              </a:ext>
            </a:extLst>
          </p:cNvPr>
          <p:cNvSpPr/>
          <p:nvPr/>
        </p:nvSpPr>
        <p:spPr>
          <a:xfrm>
            <a:off x="5022986" y="3304217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700mm</a:t>
            </a:r>
          </a:p>
        </p:txBody>
      </p:sp>
      <p:sp>
        <p:nvSpPr>
          <p:cNvPr id="12" name="Rounded Rectangle 42">
            <a:extLst>
              <a:ext uri="{FF2B5EF4-FFF2-40B4-BE49-F238E27FC236}">
                <a16:creationId xmlns:a16="http://schemas.microsoft.com/office/drawing/2014/main" id="{2D946E26-B34B-4137-8615-E87E7E59126B}"/>
              </a:ext>
            </a:extLst>
          </p:cNvPr>
          <p:cNvSpPr/>
          <p:nvPr/>
        </p:nvSpPr>
        <p:spPr>
          <a:xfrm>
            <a:off x="6433199" y="1684022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3,200mm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three measurements combine to make 5.3m?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298DFB01-CE5A-45DF-9CCE-95F02FC88DBA}"/>
              </a:ext>
            </a:extLst>
          </p:cNvPr>
          <p:cNvSpPr/>
          <p:nvPr/>
        </p:nvSpPr>
        <p:spPr>
          <a:xfrm>
            <a:off x="792350" y="1684022"/>
            <a:ext cx="190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0.8m</a:t>
            </a:r>
          </a:p>
        </p:txBody>
      </p:sp>
      <p:sp>
        <p:nvSpPr>
          <p:cNvPr id="14" name="Rounded Rectangle 36">
            <a:extLst>
              <a:ext uri="{FF2B5EF4-FFF2-40B4-BE49-F238E27FC236}">
                <a16:creationId xmlns:a16="http://schemas.microsoft.com/office/drawing/2014/main" id="{54D0B63F-41E9-4B90-966B-CEC03E7E252D}"/>
              </a:ext>
            </a:extLst>
          </p:cNvPr>
          <p:cNvSpPr/>
          <p:nvPr/>
        </p:nvSpPr>
        <p:spPr>
          <a:xfrm>
            <a:off x="2202562" y="3304217"/>
            <a:ext cx="190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1.3m</a:t>
            </a:r>
          </a:p>
        </p:txBody>
      </p:sp>
      <p:sp>
        <p:nvSpPr>
          <p:cNvPr id="15" name="Rounded Rectangle 38">
            <a:extLst>
              <a:ext uri="{FF2B5EF4-FFF2-40B4-BE49-F238E27FC236}">
                <a16:creationId xmlns:a16="http://schemas.microsoft.com/office/drawing/2014/main" id="{6B23A0AE-A4FD-4181-B355-F8441ECAA8D0}"/>
              </a:ext>
            </a:extLst>
          </p:cNvPr>
          <p:cNvSpPr/>
          <p:nvPr/>
        </p:nvSpPr>
        <p:spPr>
          <a:xfrm>
            <a:off x="3612774" y="1684022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600mm</a:t>
            </a:r>
          </a:p>
        </p:txBody>
      </p:sp>
      <p:sp>
        <p:nvSpPr>
          <p:cNvPr id="20" name="Rounded Rectangle 40">
            <a:extLst>
              <a:ext uri="{FF2B5EF4-FFF2-40B4-BE49-F238E27FC236}">
                <a16:creationId xmlns:a16="http://schemas.microsoft.com/office/drawing/2014/main" id="{64D6147C-9463-4F5B-9527-6EEB1DF274EF}"/>
              </a:ext>
            </a:extLst>
          </p:cNvPr>
          <p:cNvSpPr/>
          <p:nvPr/>
        </p:nvSpPr>
        <p:spPr>
          <a:xfrm>
            <a:off x="5022986" y="3304217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700mm</a:t>
            </a:r>
          </a:p>
        </p:txBody>
      </p:sp>
      <p:sp>
        <p:nvSpPr>
          <p:cNvPr id="21" name="Rounded Rectangle 42">
            <a:extLst>
              <a:ext uri="{FF2B5EF4-FFF2-40B4-BE49-F238E27FC236}">
                <a16:creationId xmlns:a16="http://schemas.microsoft.com/office/drawing/2014/main" id="{6BE4E057-A2F1-483D-A4E0-9C4623569DCA}"/>
              </a:ext>
            </a:extLst>
          </p:cNvPr>
          <p:cNvSpPr/>
          <p:nvPr/>
        </p:nvSpPr>
        <p:spPr>
          <a:xfrm>
            <a:off x="6433199" y="1684022"/>
            <a:ext cx="190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3,200mm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948B50-B643-48AA-8EA0-DC3FC544E6AF}"/>
              </a:ext>
            </a:extLst>
          </p:cNvPr>
          <p:cNvSpPr/>
          <p:nvPr/>
        </p:nvSpPr>
        <p:spPr>
          <a:xfrm>
            <a:off x="2286000" y="476925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3,200mm ÷ 1,000 = 3.2m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3.2m + 1.3m + 0.8m = 5.3m</a:t>
            </a:r>
          </a:p>
        </p:txBody>
      </p:sp>
    </p:spTree>
    <p:extLst>
      <p:ext uri="{BB962C8B-B14F-4D97-AF65-F5344CB8AC3E}">
        <p14:creationId xmlns:p14="http://schemas.microsoft.com/office/powerpoint/2010/main" val="4230128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following statement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your answer.</a:t>
            </a:r>
          </a:p>
        </p:txBody>
      </p:sp>
      <p:sp>
        <p:nvSpPr>
          <p:cNvPr id="9" name="Rounded Rectangle 32">
            <a:extLst>
              <a:ext uri="{FF2B5EF4-FFF2-40B4-BE49-F238E27FC236}">
                <a16:creationId xmlns:a16="http://schemas.microsoft.com/office/drawing/2014/main" id="{EDEEB804-80F2-48B8-9D0E-C2831DA8B9EB}"/>
              </a:ext>
            </a:extLst>
          </p:cNvPr>
          <p:cNvSpPr/>
          <p:nvPr/>
        </p:nvSpPr>
        <p:spPr>
          <a:xfrm>
            <a:off x="81824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>
              <a:latin typeface="Century Gothic" panose="020B0502020202020204" pitchFamily="34" charset="0"/>
            </a:endParaRPr>
          </a:p>
        </p:txBody>
      </p:sp>
      <p:sp>
        <p:nvSpPr>
          <p:cNvPr id="10" name="Rounded Rectangle 34">
            <a:extLst>
              <a:ext uri="{FF2B5EF4-FFF2-40B4-BE49-F238E27FC236}">
                <a16:creationId xmlns:a16="http://schemas.microsoft.com/office/drawing/2014/main" id="{552126A3-0605-42DA-9F05-786D26EE0410}"/>
              </a:ext>
            </a:extLst>
          </p:cNvPr>
          <p:cNvSpPr/>
          <p:nvPr/>
        </p:nvSpPr>
        <p:spPr>
          <a:xfrm>
            <a:off x="382986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800ml</a:t>
            </a:r>
          </a:p>
        </p:txBody>
      </p:sp>
      <p:sp>
        <p:nvSpPr>
          <p:cNvPr id="11" name="Rounded Rectangle 36">
            <a:extLst>
              <a:ext uri="{FF2B5EF4-FFF2-40B4-BE49-F238E27FC236}">
                <a16:creationId xmlns:a16="http://schemas.microsoft.com/office/drawing/2014/main" id="{06181624-BC25-4F2D-8DE6-589459BE3E07}"/>
              </a:ext>
            </a:extLst>
          </p:cNvPr>
          <p:cNvSpPr/>
          <p:nvPr/>
        </p:nvSpPr>
        <p:spPr>
          <a:xfrm>
            <a:off x="684148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0.8L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3C5313-9C96-4AF4-B77A-4A87F8EC61B4}"/>
              </a:ext>
            </a:extLst>
          </p:cNvPr>
          <p:cNvSpPr txBox="1"/>
          <p:nvPr/>
        </p:nvSpPr>
        <p:spPr>
          <a:xfrm>
            <a:off x="2879582" y="1940326"/>
            <a:ext cx="4369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&lt;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A345F9-2434-4CCA-AC7A-2396A980AA0F}"/>
              </a:ext>
            </a:extLst>
          </p:cNvPr>
          <p:cNvSpPr txBox="1"/>
          <p:nvPr/>
        </p:nvSpPr>
        <p:spPr>
          <a:xfrm>
            <a:off x="5891202" y="1940326"/>
            <a:ext cx="4369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=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631AAC2-2247-44A9-8A69-4869DDEA9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44362"/>
              </p:ext>
            </p:extLst>
          </p:nvPr>
        </p:nvGraphicFramePr>
        <p:xfrm>
          <a:off x="940145" y="1866953"/>
          <a:ext cx="1304206" cy="731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91356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512850">
                  <a:extLst>
                    <a:ext uri="{9D8B030D-6E8A-4147-A177-3AD203B41FA5}">
                      <a16:colId xmlns:a16="http://schemas.microsoft.com/office/drawing/2014/main" val="341386072"/>
                    </a:ext>
                  </a:extLst>
                </a:gridCol>
              </a:tblGrid>
              <a:tr h="1070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1070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following statement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Yes, it is correct because…</a:t>
            </a:r>
          </a:p>
        </p:txBody>
      </p:sp>
      <p:sp>
        <p:nvSpPr>
          <p:cNvPr id="9" name="Rounded Rectangle 32">
            <a:extLst>
              <a:ext uri="{FF2B5EF4-FFF2-40B4-BE49-F238E27FC236}">
                <a16:creationId xmlns:a16="http://schemas.microsoft.com/office/drawing/2014/main" id="{EDEEB804-80F2-48B8-9D0E-C2831DA8B9EB}"/>
              </a:ext>
            </a:extLst>
          </p:cNvPr>
          <p:cNvSpPr/>
          <p:nvPr/>
        </p:nvSpPr>
        <p:spPr>
          <a:xfrm>
            <a:off x="81824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>
              <a:latin typeface="Century Gothic" panose="020B0502020202020204" pitchFamily="34" charset="0"/>
            </a:endParaRPr>
          </a:p>
        </p:txBody>
      </p:sp>
      <p:sp>
        <p:nvSpPr>
          <p:cNvPr id="10" name="Rounded Rectangle 34">
            <a:extLst>
              <a:ext uri="{FF2B5EF4-FFF2-40B4-BE49-F238E27FC236}">
                <a16:creationId xmlns:a16="http://schemas.microsoft.com/office/drawing/2014/main" id="{552126A3-0605-42DA-9F05-786D26EE0410}"/>
              </a:ext>
            </a:extLst>
          </p:cNvPr>
          <p:cNvSpPr/>
          <p:nvPr/>
        </p:nvSpPr>
        <p:spPr>
          <a:xfrm>
            <a:off x="382986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800ml</a:t>
            </a:r>
          </a:p>
        </p:txBody>
      </p:sp>
      <p:sp>
        <p:nvSpPr>
          <p:cNvPr id="11" name="Rounded Rectangle 36">
            <a:extLst>
              <a:ext uri="{FF2B5EF4-FFF2-40B4-BE49-F238E27FC236}">
                <a16:creationId xmlns:a16="http://schemas.microsoft.com/office/drawing/2014/main" id="{06181624-BC25-4F2D-8DE6-589459BE3E07}"/>
              </a:ext>
            </a:extLst>
          </p:cNvPr>
          <p:cNvSpPr/>
          <p:nvPr/>
        </p:nvSpPr>
        <p:spPr>
          <a:xfrm>
            <a:off x="684148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0.8L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3C5313-9C96-4AF4-B77A-4A87F8EC61B4}"/>
              </a:ext>
            </a:extLst>
          </p:cNvPr>
          <p:cNvSpPr txBox="1"/>
          <p:nvPr/>
        </p:nvSpPr>
        <p:spPr>
          <a:xfrm>
            <a:off x="2879582" y="1940326"/>
            <a:ext cx="4369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&lt;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A345F9-2434-4CCA-AC7A-2396A980AA0F}"/>
              </a:ext>
            </a:extLst>
          </p:cNvPr>
          <p:cNvSpPr txBox="1"/>
          <p:nvPr/>
        </p:nvSpPr>
        <p:spPr>
          <a:xfrm>
            <a:off x="5891202" y="1940326"/>
            <a:ext cx="4369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=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631AAC2-2247-44A9-8A69-4869DDEA9A64}"/>
              </a:ext>
            </a:extLst>
          </p:cNvPr>
          <p:cNvGraphicFramePr>
            <a:graphicFrameLocks noGrp="1"/>
          </p:cNvGraphicFramePr>
          <p:nvPr/>
        </p:nvGraphicFramePr>
        <p:xfrm>
          <a:off x="940145" y="1866953"/>
          <a:ext cx="1304206" cy="731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91356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512850">
                  <a:extLst>
                    <a:ext uri="{9D8B030D-6E8A-4147-A177-3AD203B41FA5}">
                      <a16:colId xmlns:a16="http://schemas.microsoft.com/office/drawing/2014/main" val="341386072"/>
                    </a:ext>
                  </a:extLst>
                </a:gridCol>
              </a:tblGrid>
              <a:tr h="1070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1070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0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the following statement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your answer.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Yes, it is correct because             = 80ml, so 80ml &lt; 800ml. 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0.8L x 1,000 = 800ml, so 800ml is the same as 0.8L.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ounded Rectangle 32">
            <a:extLst>
              <a:ext uri="{FF2B5EF4-FFF2-40B4-BE49-F238E27FC236}">
                <a16:creationId xmlns:a16="http://schemas.microsoft.com/office/drawing/2014/main" id="{EDEEB804-80F2-48B8-9D0E-C2831DA8B9EB}"/>
              </a:ext>
            </a:extLst>
          </p:cNvPr>
          <p:cNvSpPr/>
          <p:nvPr/>
        </p:nvSpPr>
        <p:spPr>
          <a:xfrm>
            <a:off x="81824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>
              <a:latin typeface="Century Gothic" panose="020B0502020202020204" pitchFamily="34" charset="0"/>
            </a:endParaRPr>
          </a:p>
        </p:txBody>
      </p:sp>
      <p:sp>
        <p:nvSpPr>
          <p:cNvPr id="10" name="Rounded Rectangle 34">
            <a:extLst>
              <a:ext uri="{FF2B5EF4-FFF2-40B4-BE49-F238E27FC236}">
                <a16:creationId xmlns:a16="http://schemas.microsoft.com/office/drawing/2014/main" id="{552126A3-0605-42DA-9F05-786D26EE0410}"/>
              </a:ext>
            </a:extLst>
          </p:cNvPr>
          <p:cNvSpPr/>
          <p:nvPr/>
        </p:nvSpPr>
        <p:spPr>
          <a:xfrm>
            <a:off x="382986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800ml</a:t>
            </a:r>
          </a:p>
        </p:txBody>
      </p:sp>
      <p:sp>
        <p:nvSpPr>
          <p:cNvPr id="11" name="Rounded Rectangle 36">
            <a:extLst>
              <a:ext uri="{FF2B5EF4-FFF2-40B4-BE49-F238E27FC236}">
                <a16:creationId xmlns:a16="http://schemas.microsoft.com/office/drawing/2014/main" id="{06181624-BC25-4F2D-8DE6-589459BE3E07}"/>
              </a:ext>
            </a:extLst>
          </p:cNvPr>
          <p:cNvSpPr/>
          <p:nvPr/>
        </p:nvSpPr>
        <p:spPr>
          <a:xfrm>
            <a:off x="6841488" y="1818713"/>
            <a:ext cx="1548000" cy="82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0.8L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3C5313-9C96-4AF4-B77A-4A87F8EC61B4}"/>
              </a:ext>
            </a:extLst>
          </p:cNvPr>
          <p:cNvSpPr txBox="1"/>
          <p:nvPr/>
        </p:nvSpPr>
        <p:spPr>
          <a:xfrm>
            <a:off x="2879582" y="1940326"/>
            <a:ext cx="4369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&lt;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A345F9-2434-4CCA-AC7A-2396A980AA0F}"/>
              </a:ext>
            </a:extLst>
          </p:cNvPr>
          <p:cNvSpPr txBox="1"/>
          <p:nvPr/>
        </p:nvSpPr>
        <p:spPr>
          <a:xfrm>
            <a:off x="5891202" y="1940326"/>
            <a:ext cx="4369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=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631AAC2-2247-44A9-8A69-4869DDEA9A64}"/>
              </a:ext>
            </a:extLst>
          </p:cNvPr>
          <p:cNvGraphicFramePr>
            <a:graphicFrameLocks noGrp="1"/>
          </p:cNvGraphicFramePr>
          <p:nvPr/>
        </p:nvGraphicFramePr>
        <p:xfrm>
          <a:off x="940145" y="1866953"/>
          <a:ext cx="1304206" cy="731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91356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512850">
                  <a:extLst>
                    <a:ext uri="{9D8B030D-6E8A-4147-A177-3AD203B41FA5}">
                      <a16:colId xmlns:a16="http://schemas.microsoft.com/office/drawing/2014/main" val="341386072"/>
                    </a:ext>
                  </a:extLst>
                </a:gridCol>
              </a:tblGrid>
              <a:tr h="1070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1070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BB4196-CFC5-46B6-A305-5328D638A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44359"/>
              </p:ext>
            </p:extLst>
          </p:nvPr>
        </p:nvGraphicFramePr>
        <p:xfrm>
          <a:off x="3530506" y="3797324"/>
          <a:ext cx="1041494" cy="55112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20747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  <a:gridCol w="520747">
                  <a:extLst>
                    <a:ext uri="{9D8B030D-6E8A-4147-A177-3AD203B41FA5}">
                      <a16:colId xmlns:a16="http://schemas.microsoft.com/office/drawing/2014/main" val="341386072"/>
                    </a:ext>
                  </a:extLst>
                </a:gridCol>
              </a:tblGrid>
              <a:tr h="2755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275562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5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0FB7E5B6-86A1-49ED-AB67-7BAA125A2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2" name="Rounded Rectangular Callout 4">
            <a:extLst>
              <a:ext uri="{FF2B5EF4-FFF2-40B4-BE49-F238E27FC236}">
                <a16:creationId xmlns:a16="http://schemas.microsoft.com/office/drawing/2014/main" id="{E86EF924-0FEE-4AE0-93AF-7857979A1712}"/>
              </a:ext>
            </a:extLst>
          </p:cNvPr>
          <p:cNvSpPr/>
          <p:nvPr/>
        </p:nvSpPr>
        <p:spPr>
          <a:xfrm>
            <a:off x="3994646" y="2869367"/>
            <a:ext cx="3339898" cy="1119266"/>
          </a:xfrm>
          <a:prstGeom prst="wedgeRoundRectCallout">
            <a:avLst>
              <a:gd name="adj1" fmla="val -61741"/>
              <a:gd name="adj2" fmla="val 32682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bucket has the least amount of water.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31A165-CB94-45A2-B9B0-86F68577D65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Elijah’s bucket can hold 3,600ml. Mason’s bucket can hold 4.2L.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Both fill their buckets half way. Elijah adds an extra 800ml and Mason adds an extra 400ml.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Elijah says,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right? Explain how you know.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752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0FB7E5B6-86A1-49ED-AB67-7BAA125A2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2" name="Rounded Rectangular Callout 4">
            <a:extLst>
              <a:ext uri="{FF2B5EF4-FFF2-40B4-BE49-F238E27FC236}">
                <a16:creationId xmlns:a16="http://schemas.microsoft.com/office/drawing/2014/main" id="{E86EF924-0FEE-4AE0-93AF-7857979A1712}"/>
              </a:ext>
            </a:extLst>
          </p:cNvPr>
          <p:cNvSpPr/>
          <p:nvPr/>
        </p:nvSpPr>
        <p:spPr>
          <a:xfrm>
            <a:off x="3994646" y="2869367"/>
            <a:ext cx="3339898" cy="1119266"/>
          </a:xfrm>
          <a:prstGeom prst="wedgeRoundRectCallout">
            <a:avLst>
              <a:gd name="adj1" fmla="val -61741"/>
              <a:gd name="adj2" fmla="val 32682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bucket has the least amount of water.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31A165-CB94-45A2-B9B0-86F68577D65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Elijah’s bucket can hold 3,600ml. Mason’s bucket can hold 4.2L.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Both fill their buckets half way. Elijah adds an extra 800ml and Mason adds an extra 400ml.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Elijah says,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right? Explain how you know. 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4673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0FB7E5B6-86A1-49ED-AB67-7BAA125A2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2" name="Rounded Rectangular Callout 4">
            <a:extLst>
              <a:ext uri="{FF2B5EF4-FFF2-40B4-BE49-F238E27FC236}">
                <a16:creationId xmlns:a16="http://schemas.microsoft.com/office/drawing/2014/main" id="{E86EF924-0FEE-4AE0-93AF-7857979A1712}"/>
              </a:ext>
            </a:extLst>
          </p:cNvPr>
          <p:cNvSpPr/>
          <p:nvPr/>
        </p:nvSpPr>
        <p:spPr>
          <a:xfrm>
            <a:off x="3994646" y="2869367"/>
            <a:ext cx="3339898" cy="1119266"/>
          </a:xfrm>
          <a:prstGeom prst="wedgeRoundRectCallout">
            <a:avLst>
              <a:gd name="adj1" fmla="val -61741"/>
              <a:gd name="adj2" fmla="val 32682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bucket has the least amount of water.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31A165-CB94-45A2-B9B0-86F68577D65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Elijah’s bucket can hold 3,600ml. Mason’s bucket can hold 4.2L.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Both fill their buckets half way. Elijah adds an extra 800ml and Mason adds an extra 400ml.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Elijah says,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right? Explain how you know. 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 because he has 2,600ml in total (3,600ml ÷ 2 = 1,800ml and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1,800ml + 800ml = 2,600ml). Mason has 2,500ml in total (4.2L ÷ 2 = 2.1L and 2.1L + 400ml = 2,500ml). Elijah’s bucket has 100ml of water more than Mason.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957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line to match these converted units of measure.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F101F2-53C5-46FA-B2B4-0047E2064B8C}"/>
              </a:ext>
            </a:extLst>
          </p:cNvPr>
          <p:cNvSpPr/>
          <p:nvPr/>
        </p:nvSpPr>
        <p:spPr>
          <a:xfrm>
            <a:off x="665151" y="3131489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979A893-4D04-4591-9625-6B3211E5103C}"/>
              </a:ext>
            </a:extLst>
          </p:cNvPr>
          <p:cNvSpPr/>
          <p:nvPr/>
        </p:nvSpPr>
        <p:spPr>
          <a:xfrm>
            <a:off x="1975460" y="3134800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E18832C-4C70-4C80-8A73-438FD9AA7368}"/>
              </a:ext>
            </a:extLst>
          </p:cNvPr>
          <p:cNvSpPr/>
          <p:nvPr/>
        </p:nvSpPr>
        <p:spPr>
          <a:xfrm>
            <a:off x="3290417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2BDAD5B-F0AF-4E10-A859-2FF51A9950CB}"/>
              </a:ext>
            </a:extLst>
          </p:cNvPr>
          <p:cNvSpPr/>
          <p:nvPr/>
        </p:nvSpPr>
        <p:spPr>
          <a:xfrm>
            <a:off x="4600726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21A5099-12F3-400F-9D82-6CE9C6C38D65}"/>
              </a:ext>
            </a:extLst>
          </p:cNvPr>
          <p:cNvSpPr/>
          <p:nvPr/>
        </p:nvSpPr>
        <p:spPr>
          <a:xfrm>
            <a:off x="5911035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B4BA24F-FE27-45D6-AA2D-51B389B46606}"/>
              </a:ext>
            </a:extLst>
          </p:cNvPr>
          <p:cNvSpPr/>
          <p:nvPr/>
        </p:nvSpPr>
        <p:spPr>
          <a:xfrm>
            <a:off x="7221344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5CB555C-55B2-4888-B536-061AE57EA8DE}"/>
              </a:ext>
            </a:extLst>
          </p:cNvPr>
          <p:cNvSpPr/>
          <p:nvPr/>
        </p:nvSpPr>
        <p:spPr>
          <a:xfrm>
            <a:off x="3831493" y="1624058"/>
            <a:ext cx="1481328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1,000ml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F32D929-BF2D-42D4-9BC0-2282877F03D9}"/>
              </a:ext>
            </a:extLst>
          </p:cNvPr>
          <p:cNvSpPr/>
          <p:nvPr/>
        </p:nvSpPr>
        <p:spPr>
          <a:xfrm>
            <a:off x="5911035" y="4665422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1,000mm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87F9B11-75F4-4F60-A62B-EF51B6807C74}"/>
              </a:ext>
            </a:extLst>
          </p:cNvPr>
          <p:cNvSpPr/>
          <p:nvPr/>
        </p:nvSpPr>
        <p:spPr>
          <a:xfrm>
            <a:off x="1751951" y="4665421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3,000ml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A56BC17-A8D4-45D5-B0D2-EA83B3820706}"/>
              </a:ext>
            </a:extLst>
          </p:cNvPr>
          <p:cNvSpPr/>
          <p:nvPr/>
        </p:nvSpPr>
        <p:spPr>
          <a:xfrm>
            <a:off x="5911035" y="1624057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5,000mm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87DB7D1-2205-4970-A10E-8C84437EC526}"/>
              </a:ext>
            </a:extLst>
          </p:cNvPr>
          <p:cNvSpPr/>
          <p:nvPr/>
        </p:nvSpPr>
        <p:spPr>
          <a:xfrm>
            <a:off x="1751951" y="1624057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7,000ml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1C4189F-1DC0-4A3A-A9BC-1D51C2BD4AF6}"/>
              </a:ext>
            </a:extLst>
          </p:cNvPr>
          <p:cNvSpPr/>
          <p:nvPr/>
        </p:nvSpPr>
        <p:spPr>
          <a:xfrm>
            <a:off x="3831493" y="4665423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9,000mm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8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line to match these converted units of measure.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F101F2-53C5-46FA-B2B4-0047E2064B8C}"/>
              </a:ext>
            </a:extLst>
          </p:cNvPr>
          <p:cNvSpPr/>
          <p:nvPr/>
        </p:nvSpPr>
        <p:spPr>
          <a:xfrm>
            <a:off x="665151" y="3131489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979A893-4D04-4591-9625-6B3211E5103C}"/>
              </a:ext>
            </a:extLst>
          </p:cNvPr>
          <p:cNvSpPr/>
          <p:nvPr/>
        </p:nvSpPr>
        <p:spPr>
          <a:xfrm>
            <a:off x="1975460" y="3134800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E18832C-4C70-4C80-8A73-438FD9AA7368}"/>
              </a:ext>
            </a:extLst>
          </p:cNvPr>
          <p:cNvSpPr/>
          <p:nvPr/>
        </p:nvSpPr>
        <p:spPr>
          <a:xfrm>
            <a:off x="3290417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2BDAD5B-F0AF-4E10-A859-2FF51A9950CB}"/>
              </a:ext>
            </a:extLst>
          </p:cNvPr>
          <p:cNvSpPr/>
          <p:nvPr/>
        </p:nvSpPr>
        <p:spPr>
          <a:xfrm>
            <a:off x="4600726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21A5099-12F3-400F-9D82-6CE9C6C38D65}"/>
              </a:ext>
            </a:extLst>
          </p:cNvPr>
          <p:cNvSpPr/>
          <p:nvPr/>
        </p:nvSpPr>
        <p:spPr>
          <a:xfrm>
            <a:off x="5911035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B4BA24F-FE27-45D6-AA2D-51B389B46606}"/>
              </a:ext>
            </a:extLst>
          </p:cNvPr>
          <p:cNvSpPr/>
          <p:nvPr/>
        </p:nvSpPr>
        <p:spPr>
          <a:xfrm>
            <a:off x="7221344" y="3131488"/>
            <a:ext cx="1152939" cy="568519"/>
          </a:xfrm>
          <a:prstGeom prst="roundRect">
            <a:avLst/>
          </a:prstGeom>
          <a:solidFill>
            <a:srgbClr val="D1B2E8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5CB555C-55B2-4888-B536-061AE57EA8DE}"/>
              </a:ext>
            </a:extLst>
          </p:cNvPr>
          <p:cNvSpPr/>
          <p:nvPr/>
        </p:nvSpPr>
        <p:spPr>
          <a:xfrm>
            <a:off x="3831493" y="1624058"/>
            <a:ext cx="1481328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1,000ml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F32D929-BF2D-42D4-9BC0-2282877F03D9}"/>
              </a:ext>
            </a:extLst>
          </p:cNvPr>
          <p:cNvSpPr/>
          <p:nvPr/>
        </p:nvSpPr>
        <p:spPr>
          <a:xfrm>
            <a:off x="5911035" y="4665422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1,000mm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87F9B11-75F4-4F60-A62B-EF51B6807C74}"/>
              </a:ext>
            </a:extLst>
          </p:cNvPr>
          <p:cNvSpPr/>
          <p:nvPr/>
        </p:nvSpPr>
        <p:spPr>
          <a:xfrm>
            <a:off x="1751951" y="4665421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3,000ml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A56BC17-A8D4-45D5-B0D2-EA83B3820706}"/>
              </a:ext>
            </a:extLst>
          </p:cNvPr>
          <p:cNvSpPr/>
          <p:nvPr/>
        </p:nvSpPr>
        <p:spPr>
          <a:xfrm>
            <a:off x="5911035" y="1624057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5,000mm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87DB7D1-2205-4970-A10E-8C84437EC526}"/>
              </a:ext>
            </a:extLst>
          </p:cNvPr>
          <p:cNvSpPr/>
          <p:nvPr/>
        </p:nvSpPr>
        <p:spPr>
          <a:xfrm>
            <a:off x="1751951" y="1624057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7,000ml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1C4189F-1DC0-4A3A-A9BC-1D51C2BD4AF6}"/>
              </a:ext>
            </a:extLst>
          </p:cNvPr>
          <p:cNvSpPr/>
          <p:nvPr/>
        </p:nvSpPr>
        <p:spPr>
          <a:xfrm>
            <a:off x="3831493" y="4665423"/>
            <a:ext cx="1481014" cy="568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9,000mm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9930BA-CC05-474F-81D5-D0FEB27B785B}"/>
              </a:ext>
            </a:extLst>
          </p:cNvPr>
          <p:cNvCxnSpPr>
            <a:cxnSpLocks/>
          </p:cNvCxnSpPr>
          <p:nvPr/>
        </p:nvCxnSpPr>
        <p:spPr>
          <a:xfrm flipV="1">
            <a:off x="2414588" y="3733801"/>
            <a:ext cx="1416905" cy="90511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ED21C0D-A329-4A10-9245-FED3F4ABD7AB}"/>
              </a:ext>
            </a:extLst>
          </p:cNvPr>
          <p:cNvCxnSpPr>
            <a:cxnSpLocks/>
          </p:cNvCxnSpPr>
          <p:nvPr/>
        </p:nvCxnSpPr>
        <p:spPr>
          <a:xfrm flipV="1">
            <a:off x="4565333" y="3733801"/>
            <a:ext cx="3250661" cy="90511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578D69-E28D-4DF9-A772-FABB7964F850}"/>
              </a:ext>
            </a:extLst>
          </p:cNvPr>
          <p:cNvCxnSpPr>
            <a:cxnSpLocks/>
          </p:cNvCxnSpPr>
          <p:nvPr/>
        </p:nvCxnSpPr>
        <p:spPr>
          <a:xfrm flipH="1" flipV="1">
            <a:off x="2538413" y="3764755"/>
            <a:ext cx="4113130" cy="874166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68D0E74-F789-4617-AFF2-AB4AB53AE6F4}"/>
              </a:ext>
            </a:extLst>
          </p:cNvPr>
          <p:cNvCxnSpPr>
            <a:cxnSpLocks/>
          </p:cNvCxnSpPr>
          <p:nvPr/>
        </p:nvCxnSpPr>
        <p:spPr>
          <a:xfrm flipV="1">
            <a:off x="1214438" y="2238377"/>
            <a:ext cx="3357562" cy="85486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34BEB9-FB21-4290-8924-5EBBC0DB49D0}"/>
              </a:ext>
            </a:extLst>
          </p:cNvPr>
          <p:cNvCxnSpPr>
            <a:cxnSpLocks/>
          </p:cNvCxnSpPr>
          <p:nvPr/>
        </p:nvCxnSpPr>
        <p:spPr>
          <a:xfrm flipH="1" flipV="1">
            <a:off x="2371725" y="2238375"/>
            <a:ext cx="4129089" cy="85487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35B5E01-A0CC-4AEF-97C5-1299C4C1E356}"/>
              </a:ext>
            </a:extLst>
          </p:cNvPr>
          <p:cNvCxnSpPr>
            <a:cxnSpLocks/>
          </p:cNvCxnSpPr>
          <p:nvPr/>
        </p:nvCxnSpPr>
        <p:spPr>
          <a:xfrm flipV="1">
            <a:off x="5098256" y="2238375"/>
            <a:ext cx="1666875" cy="8548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08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or divide? Show you know how to convert the measurement by completing these statements.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convert 7.1m into millimetres,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by 1,000.  The answer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convert 1,200ml into litres,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by 1,000. The answer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convert 2,800ml into litres,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by 1,000. The answer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 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0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or divide? Show you know how to convert the measurement by completing these statements.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convert 7.1m into millimetres,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by 1,000.  The answer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convert 1,200ml into litres,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by 1,000. The answer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convert 2,800ml into litres,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by 1,000. The answer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 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A525D6-C3D4-41FB-B353-7B85528B36CE}"/>
              </a:ext>
            </a:extLst>
          </p:cNvPr>
          <p:cNvSpPr/>
          <p:nvPr/>
        </p:nvSpPr>
        <p:spPr>
          <a:xfrm>
            <a:off x="4327453" y="1807856"/>
            <a:ext cx="15190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multiply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580416-4FDC-4162-97CA-025D496ED5CE}"/>
              </a:ext>
            </a:extLst>
          </p:cNvPr>
          <p:cNvSpPr/>
          <p:nvPr/>
        </p:nvSpPr>
        <p:spPr>
          <a:xfrm>
            <a:off x="3907465" y="3028890"/>
            <a:ext cx="15190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divide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E68396-E61B-4F19-A44D-9094047FE34F}"/>
              </a:ext>
            </a:extLst>
          </p:cNvPr>
          <p:cNvSpPr/>
          <p:nvPr/>
        </p:nvSpPr>
        <p:spPr>
          <a:xfrm>
            <a:off x="3966059" y="4250779"/>
            <a:ext cx="15190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divide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4C736A-72EB-44F3-8004-FB160AF9B127}"/>
              </a:ext>
            </a:extLst>
          </p:cNvPr>
          <p:cNvSpPr/>
          <p:nvPr/>
        </p:nvSpPr>
        <p:spPr>
          <a:xfrm>
            <a:off x="741932" y="2281006"/>
            <a:ext cx="1314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7,100mm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63F14A-5B65-4FD1-A857-20F160665569}"/>
              </a:ext>
            </a:extLst>
          </p:cNvPr>
          <p:cNvSpPr/>
          <p:nvPr/>
        </p:nvSpPr>
        <p:spPr>
          <a:xfrm>
            <a:off x="741932" y="3497178"/>
            <a:ext cx="657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1.2L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A8DCA0-197B-4D62-960C-E51D779E89F1}"/>
              </a:ext>
            </a:extLst>
          </p:cNvPr>
          <p:cNvSpPr/>
          <p:nvPr/>
        </p:nvSpPr>
        <p:spPr>
          <a:xfrm>
            <a:off x="848990" y="4713350"/>
            <a:ext cx="657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2.8L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6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FD7F49C-0F17-4194-B815-F323A55CD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217133"/>
              </p:ext>
            </p:extLst>
          </p:nvPr>
        </p:nvGraphicFramePr>
        <p:xfrm>
          <a:off x="1407731" y="1710816"/>
          <a:ext cx="6328539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513">
                  <a:extLst>
                    <a:ext uri="{9D8B030D-6E8A-4147-A177-3AD203B41FA5}">
                      <a16:colId xmlns:a16="http://schemas.microsoft.com/office/drawing/2014/main" val="1146041097"/>
                    </a:ext>
                  </a:extLst>
                </a:gridCol>
                <a:gridCol w="1973357">
                  <a:extLst>
                    <a:ext uri="{9D8B030D-6E8A-4147-A177-3AD203B41FA5}">
                      <a16:colId xmlns:a16="http://schemas.microsoft.com/office/drawing/2014/main" val="1394823387"/>
                    </a:ext>
                  </a:extLst>
                </a:gridCol>
                <a:gridCol w="2245669">
                  <a:extLst>
                    <a:ext uri="{9D8B030D-6E8A-4147-A177-3AD203B41FA5}">
                      <a16:colId xmlns:a16="http://schemas.microsoft.com/office/drawing/2014/main" val="241641969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0811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176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915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8605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39711E-7D59-40D7-B995-1433FA3EF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03470"/>
              </p:ext>
            </p:extLst>
          </p:nvPr>
        </p:nvGraphicFramePr>
        <p:xfrm>
          <a:off x="2146755" y="1750144"/>
          <a:ext cx="609399" cy="64494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9399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</a:tblGrid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76E442A-8EF9-4DA7-AF43-0563B79A0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24479"/>
              </p:ext>
            </p:extLst>
          </p:nvPr>
        </p:nvGraphicFramePr>
        <p:xfrm>
          <a:off x="2146755" y="2468918"/>
          <a:ext cx="609399" cy="64494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9399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</a:tblGrid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below.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FD7F49C-0F17-4194-B815-F323A55CD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93189"/>
              </p:ext>
            </p:extLst>
          </p:nvPr>
        </p:nvGraphicFramePr>
        <p:xfrm>
          <a:off x="1407731" y="1710816"/>
          <a:ext cx="6328539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513">
                  <a:extLst>
                    <a:ext uri="{9D8B030D-6E8A-4147-A177-3AD203B41FA5}">
                      <a16:colId xmlns:a16="http://schemas.microsoft.com/office/drawing/2014/main" val="1146041097"/>
                    </a:ext>
                  </a:extLst>
                </a:gridCol>
                <a:gridCol w="1973357">
                  <a:extLst>
                    <a:ext uri="{9D8B030D-6E8A-4147-A177-3AD203B41FA5}">
                      <a16:colId xmlns:a16="http://schemas.microsoft.com/office/drawing/2014/main" val="1394823387"/>
                    </a:ext>
                  </a:extLst>
                </a:gridCol>
                <a:gridCol w="2245669">
                  <a:extLst>
                    <a:ext uri="{9D8B030D-6E8A-4147-A177-3AD203B41FA5}">
                      <a16:colId xmlns:a16="http://schemas.microsoft.com/office/drawing/2014/main" val="241641969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0811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176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915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3485" marR="193485" marT="96742" marB="9674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8605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39711E-7D59-40D7-B995-1433FA3EF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81680"/>
              </p:ext>
            </p:extLst>
          </p:nvPr>
        </p:nvGraphicFramePr>
        <p:xfrm>
          <a:off x="2146755" y="1750144"/>
          <a:ext cx="609399" cy="64494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9399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</a:tblGrid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76E442A-8EF9-4DA7-AF43-0563B79A0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06413"/>
              </p:ext>
            </p:extLst>
          </p:nvPr>
        </p:nvGraphicFramePr>
        <p:xfrm>
          <a:off x="2146755" y="2468918"/>
          <a:ext cx="609399" cy="64494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9399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</a:tblGrid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224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E697F69-C6ED-4E09-9515-3B0D3CD38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56700"/>
              </p:ext>
            </p:extLst>
          </p:nvPr>
        </p:nvGraphicFramePr>
        <p:xfrm>
          <a:off x="2147754" y="3189121"/>
          <a:ext cx="608400" cy="6444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8400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</a:tblGrid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70AE178-0CF1-4D18-A599-8A3828DA9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0020"/>
              </p:ext>
            </p:extLst>
          </p:nvPr>
        </p:nvGraphicFramePr>
        <p:xfrm>
          <a:off x="2147754" y="3907088"/>
          <a:ext cx="608400" cy="6444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8400">
                  <a:extLst>
                    <a:ext uri="{9D8B030D-6E8A-4147-A177-3AD203B41FA5}">
                      <a16:colId xmlns:a16="http://schemas.microsoft.com/office/drawing/2014/main" val="1131488306"/>
                    </a:ext>
                  </a:extLst>
                </a:gridCol>
              </a:tblGrid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350391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3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48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these mixed measurements from smallest to largest.</a:t>
            </a:r>
            <a:endParaRPr lang="en-GB" sz="16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63273FA4-ECDB-41FC-8D4A-2B2DB03880E5}"/>
              </a:ext>
            </a:extLst>
          </p:cNvPr>
          <p:cNvSpPr/>
          <p:nvPr/>
        </p:nvSpPr>
        <p:spPr>
          <a:xfrm>
            <a:off x="792350" y="2008488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50ml</a:t>
            </a:r>
          </a:p>
        </p:txBody>
      </p:sp>
      <p:sp>
        <p:nvSpPr>
          <p:cNvPr id="9" name="Rounded Rectangle 36">
            <a:extLst>
              <a:ext uri="{FF2B5EF4-FFF2-40B4-BE49-F238E27FC236}">
                <a16:creationId xmlns:a16="http://schemas.microsoft.com/office/drawing/2014/main" id="{EFE75E26-77E8-471F-B183-C3AF9B69D9DD}"/>
              </a:ext>
            </a:extLst>
          </p:cNvPr>
          <p:cNvSpPr/>
          <p:nvPr/>
        </p:nvSpPr>
        <p:spPr>
          <a:xfrm>
            <a:off x="2202562" y="3628683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0.5L</a:t>
            </a:r>
          </a:p>
        </p:txBody>
      </p:sp>
      <p:sp>
        <p:nvSpPr>
          <p:cNvPr id="10" name="Rounded Rectangle 38">
            <a:extLst>
              <a:ext uri="{FF2B5EF4-FFF2-40B4-BE49-F238E27FC236}">
                <a16:creationId xmlns:a16="http://schemas.microsoft.com/office/drawing/2014/main" id="{838CC2C9-B86B-4727-9D18-51DC32A92886}"/>
              </a:ext>
            </a:extLst>
          </p:cNvPr>
          <p:cNvSpPr/>
          <p:nvPr/>
        </p:nvSpPr>
        <p:spPr>
          <a:xfrm>
            <a:off x="3612774" y="2008488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50L</a:t>
            </a:r>
          </a:p>
        </p:txBody>
      </p:sp>
      <p:sp>
        <p:nvSpPr>
          <p:cNvPr id="11" name="Rounded Rectangle 40">
            <a:extLst>
              <a:ext uri="{FF2B5EF4-FFF2-40B4-BE49-F238E27FC236}">
                <a16:creationId xmlns:a16="http://schemas.microsoft.com/office/drawing/2014/main" id="{0A729816-E2F6-42BB-8BD0-B03CA50424E6}"/>
              </a:ext>
            </a:extLst>
          </p:cNvPr>
          <p:cNvSpPr/>
          <p:nvPr/>
        </p:nvSpPr>
        <p:spPr>
          <a:xfrm>
            <a:off x="5022986" y="3628683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5,000ml</a:t>
            </a:r>
          </a:p>
        </p:txBody>
      </p:sp>
      <p:sp>
        <p:nvSpPr>
          <p:cNvPr id="12" name="Rounded Rectangle 42">
            <a:extLst>
              <a:ext uri="{FF2B5EF4-FFF2-40B4-BE49-F238E27FC236}">
                <a16:creationId xmlns:a16="http://schemas.microsoft.com/office/drawing/2014/main" id="{6F559344-6281-4912-AFA6-AE7F02ED13CE}"/>
              </a:ext>
            </a:extLst>
          </p:cNvPr>
          <p:cNvSpPr/>
          <p:nvPr/>
        </p:nvSpPr>
        <p:spPr>
          <a:xfrm>
            <a:off x="6433199" y="2008488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5.5L</a:t>
            </a:r>
          </a:p>
        </p:txBody>
      </p:sp>
    </p:spTree>
    <p:extLst>
      <p:ext uri="{BB962C8B-B14F-4D97-AF65-F5344CB8AC3E}">
        <p14:creationId xmlns:p14="http://schemas.microsoft.com/office/powerpoint/2010/main" val="236400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these mixed measurements from smallest to largest.</a:t>
            </a:r>
            <a:endParaRPr lang="en-GB" sz="16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63273FA4-ECDB-41FC-8D4A-2B2DB03880E5}"/>
              </a:ext>
            </a:extLst>
          </p:cNvPr>
          <p:cNvSpPr/>
          <p:nvPr/>
        </p:nvSpPr>
        <p:spPr>
          <a:xfrm>
            <a:off x="792350" y="2008488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50ml</a:t>
            </a:r>
          </a:p>
        </p:txBody>
      </p:sp>
      <p:sp>
        <p:nvSpPr>
          <p:cNvPr id="9" name="Rounded Rectangle 36">
            <a:extLst>
              <a:ext uri="{FF2B5EF4-FFF2-40B4-BE49-F238E27FC236}">
                <a16:creationId xmlns:a16="http://schemas.microsoft.com/office/drawing/2014/main" id="{EFE75E26-77E8-471F-B183-C3AF9B69D9DD}"/>
              </a:ext>
            </a:extLst>
          </p:cNvPr>
          <p:cNvSpPr/>
          <p:nvPr/>
        </p:nvSpPr>
        <p:spPr>
          <a:xfrm>
            <a:off x="2202562" y="3628683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0.5L</a:t>
            </a:r>
          </a:p>
        </p:txBody>
      </p:sp>
      <p:sp>
        <p:nvSpPr>
          <p:cNvPr id="10" name="Rounded Rectangle 38">
            <a:extLst>
              <a:ext uri="{FF2B5EF4-FFF2-40B4-BE49-F238E27FC236}">
                <a16:creationId xmlns:a16="http://schemas.microsoft.com/office/drawing/2014/main" id="{838CC2C9-B86B-4727-9D18-51DC32A92886}"/>
              </a:ext>
            </a:extLst>
          </p:cNvPr>
          <p:cNvSpPr/>
          <p:nvPr/>
        </p:nvSpPr>
        <p:spPr>
          <a:xfrm>
            <a:off x="3612774" y="2008488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50L</a:t>
            </a:r>
          </a:p>
        </p:txBody>
      </p:sp>
      <p:sp>
        <p:nvSpPr>
          <p:cNvPr id="11" name="Rounded Rectangle 40">
            <a:extLst>
              <a:ext uri="{FF2B5EF4-FFF2-40B4-BE49-F238E27FC236}">
                <a16:creationId xmlns:a16="http://schemas.microsoft.com/office/drawing/2014/main" id="{0A729816-E2F6-42BB-8BD0-B03CA50424E6}"/>
              </a:ext>
            </a:extLst>
          </p:cNvPr>
          <p:cNvSpPr/>
          <p:nvPr/>
        </p:nvSpPr>
        <p:spPr>
          <a:xfrm>
            <a:off x="5022986" y="3628683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5,000ml</a:t>
            </a:r>
          </a:p>
        </p:txBody>
      </p:sp>
      <p:sp>
        <p:nvSpPr>
          <p:cNvPr id="12" name="Rounded Rectangle 42">
            <a:extLst>
              <a:ext uri="{FF2B5EF4-FFF2-40B4-BE49-F238E27FC236}">
                <a16:creationId xmlns:a16="http://schemas.microsoft.com/office/drawing/2014/main" id="{6F559344-6281-4912-AFA6-AE7F02ED13CE}"/>
              </a:ext>
            </a:extLst>
          </p:cNvPr>
          <p:cNvSpPr/>
          <p:nvPr/>
        </p:nvSpPr>
        <p:spPr>
          <a:xfrm>
            <a:off x="6433199" y="2008488"/>
            <a:ext cx="1908000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5.5L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6AECFC29-1485-4EDB-9366-7427C7B1DD56}"/>
              </a:ext>
            </a:extLst>
          </p:cNvPr>
          <p:cNvSpPr/>
          <p:nvPr/>
        </p:nvSpPr>
        <p:spPr>
          <a:xfrm>
            <a:off x="408194" y="4992190"/>
            <a:ext cx="154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50ml</a:t>
            </a:r>
          </a:p>
        </p:txBody>
      </p:sp>
      <p:sp>
        <p:nvSpPr>
          <p:cNvPr id="14" name="Rounded Rectangle 36">
            <a:extLst>
              <a:ext uri="{FF2B5EF4-FFF2-40B4-BE49-F238E27FC236}">
                <a16:creationId xmlns:a16="http://schemas.microsoft.com/office/drawing/2014/main" id="{BB3DB04A-DA71-4DBA-869A-057827369DA0}"/>
              </a:ext>
            </a:extLst>
          </p:cNvPr>
          <p:cNvSpPr/>
          <p:nvPr/>
        </p:nvSpPr>
        <p:spPr>
          <a:xfrm>
            <a:off x="2094596" y="4992190"/>
            <a:ext cx="154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0.5L</a:t>
            </a:r>
          </a:p>
        </p:txBody>
      </p:sp>
      <p:sp>
        <p:nvSpPr>
          <p:cNvPr id="15" name="Rounded Rectangle 38">
            <a:extLst>
              <a:ext uri="{FF2B5EF4-FFF2-40B4-BE49-F238E27FC236}">
                <a16:creationId xmlns:a16="http://schemas.microsoft.com/office/drawing/2014/main" id="{79BFF6AD-DE0B-4884-97AC-68B483ED3900}"/>
              </a:ext>
            </a:extLst>
          </p:cNvPr>
          <p:cNvSpPr/>
          <p:nvPr/>
        </p:nvSpPr>
        <p:spPr>
          <a:xfrm>
            <a:off x="5467400" y="4992190"/>
            <a:ext cx="154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5.5L</a:t>
            </a:r>
          </a:p>
        </p:txBody>
      </p:sp>
      <p:sp>
        <p:nvSpPr>
          <p:cNvPr id="20" name="Rounded Rectangle 40">
            <a:extLst>
              <a:ext uri="{FF2B5EF4-FFF2-40B4-BE49-F238E27FC236}">
                <a16:creationId xmlns:a16="http://schemas.microsoft.com/office/drawing/2014/main" id="{8C2A49DC-E5A4-4935-BC4C-9D026844ABFC}"/>
              </a:ext>
            </a:extLst>
          </p:cNvPr>
          <p:cNvSpPr/>
          <p:nvPr/>
        </p:nvSpPr>
        <p:spPr>
          <a:xfrm>
            <a:off x="3780998" y="4992190"/>
            <a:ext cx="154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5,000ml</a:t>
            </a:r>
          </a:p>
        </p:txBody>
      </p:sp>
      <p:sp>
        <p:nvSpPr>
          <p:cNvPr id="21" name="Rounded Rectangle 42">
            <a:extLst>
              <a:ext uri="{FF2B5EF4-FFF2-40B4-BE49-F238E27FC236}">
                <a16:creationId xmlns:a16="http://schemas.microsoft.com/office/drawing/2014/main" id="{F0346D48-747D-4FC1-ACFA-94D9671BF3A0}"/>
              </a:ext>
            </a:extLst>
          </p:cNvPr>
          <p:cNvSpPr/>
          <p:nvPr/>
        </p:nvSpPr>
        <p:spPr>
          <a:xfrm>
            <a:off x="7153800" y="4992190"/>
            <a:ext cx="1548000" cy="828000"/>
          </a:xfrm>
          <a:prstGeom prst="roundRect">
            <a:avLst/>
          </a:prstGeom>
          <a:solidFill>
            <a:srgbClr val="FFE0D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50L</a:t>
            </a:r>
          </a:p>
        </p:txBody>
      </p:sp>
    </p:spTree>
    <p:extLst>
      <p:ext uri="{BB962C8B-B14F-4D97-AF65-F5344CB8AC3E}">
        <p14:creationId xmlns:p14="http://schemas.microsoft.com/office/powerpoint/2010/main" val="394278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3CFBBE-1689-4A30-BCB1-500BDAEAE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2605</TotalTime>
  <Words>807</Words>
  <Application>Microsoft Office PowerPoint</Application>
  <PresentationFormat>On-screen Show (4:3)</PresentationFormat>
  <Paragraphs>320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Graham Burr</cp:lastModifiedBy>
  <cp:revision>91</cp:revision>
  <dcterms:created xsi:type="dcterms:W3CDTF">2018-03-17T10:08:43Z</dcterms:created>
  <dcterms:modified xsi:type="dcterms:W3CDTF">2020-06-10T18:45:57Z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