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432" r:id="rId8"/>
    <p:sldId id="433" r:id="rId9"/>
    <p:sldId id="434" r:id="rId10"/>
    <p:sldId id="435" r:id="rId11"/>
    <p:sldId id="436" r:id="rId12"/>
    <p:sldId id="437" r:id="rId13"/>
    <p:sldId id="438" r:id="rId14"/>
    <p:sldId id="439" r:id="rId15"/>
    <p:sldId id="440" r:id="rId16"/>
    <p:sldId id="441" r:id="rId17"/>
    <p:sldId id="446" r:id="rId18"/>
    <p:sldId id="447" r:id="rId19"/>
    <p:sldId id="448" r:id="rId20"/>
    <p:sldId id="449" r:id="rId21"/>
    <p:sldId id="450" r:id="rId22"/>
    <p:sldId id="451" r:id="rId23"/>
    <p:sldId id="45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43C353-C3CD-4C08-AA8F-E211BAACECD5}" v="132" dt="2019-05-22T10:10:05.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18" autoAdjust="0"/>
    <p:restoredTop sz="94660"/>
  </p:normalViewPr>
  <p:slideViewPr>
    <p:cSldViewPr snapToGrid="0">
      <p:cViewPr varScale="1">
        <p:scale>
          <a:sx n="59" d="100"/>
          <a:sy n="59" d="100"/>
        </p:scale>
        <p:origin x="17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93442EDD-FAE5-4CE3-A5A4-FE58B506ECDA}"/>
    <pc:docChg chg="modSld">
      <pc:chgData name="Jan Fitzpatrick" userId="d1b284ec-d1dd-4765-b823-b34899491c26" providerId="ADAL" clId="{93442EDD-FAE5-4CE3-A5A4-FE58B506ECDA}" dt="2019-05-22T13:13:09.910" v="19" actId="20577"/>
      <pc:docMkLst>
        <pc:docMk/>
      </pc:docMkLst>
      <pc:sldChg chg="modSp">
        <pc:chgData name="Jan Fitzpatrick" userId="d1b284ec-d1dd-4765-b823-b34899491c26" providerId="ADAL" clId="{93442EDD-FAE5-4CE3-A5A4-FE58B506ECDA}" dt="2019-05-22T13:13:00.910" v="9" actId="20577"/>
        <pc:sldMkLst>
          <pc:docMk/>
          <pc:sldMk cId="4290118567" sldId="421"/>
        </pc:sldMkLst>
        <pc:spChg chg="mod">
          <ac:chgData name="Jan Fitzpatrick" userId="d1b284ec-d1dd-4765-b823-b34899491c26" providerId="ADAL" clId="{93442EDD-FAE5-4CE3-A5A4-FE58B506ECDA}" dt="2019-05-22T13:13:00.910" v="9" actId="20577"/>
          <ac:spMkLst>
            <pc:docMk/>
            <pc:sldMk cId="4290118567" sldId="421"/>
            <ac:spMk id="21" creationId="{BD8BF28A-07AE-441B-97A0-29AEDF868695}"/>
          </ac:spMkLst>
        </pc:spChg>
      </pc:sldChg>
      <pc:sldChg chg="modSp">
        <pc:chgData name="Jan Fitzpatrick" userId="d1b284ec-d1dd-4765-b823-b34899491c26" providerId="ADAL" clId="{93442EDD-FAE5-4CE3-A5A4-FE58B506ECDA}" dt="2019-05-22T13:13:09.910" v="19" actId="20577"/>
        <pc:sldMkLst>
          <pc:docMk/>
          <pc:sldMk cId="450946969" sldId="428"/>
        </pc:sldMkLst>
        <pc:spChg chg="mod">
          <ac:chgData name="Jan Fitzpatrick" userId="d1b284ec-d1dd-4765-b823-b34899491c26" providerId="ADAL" clId="{93442EDD-FAE5-4CE3-A5A4-FE58B506ECDA}" dt="2019-05-22T13:13:09.910" v="19" actId="20577"/>
          <ac:spMkLst>
            <pc:docMk/>
            <pc:sldMk cId="450946969" sldId="428"/>
            <ac:spMk id="21" creationId="{BD8BF28A-07AE-441B-97A0-29AEDF86869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24/05/2019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24/05/2019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24/05/2019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24/05/2019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m4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time-to-the-hour-year-1-time-resource-pack/" TargetMode="External"/><Relationship Id="rId4" Type="http://schemas.openxmlformats.org/officeDocument/2006/relationships/hyperlink" Target="https://classroomsecrets.co.uk/category/maths/year-1/summer-block-6-tim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29BBB8-9874-442F-8886-0F6D6C12C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9" name="Picture 8">
            <a:extLst>
              <a:ext uri="{FF2B5EF4-FFF2-40B4-BE49-F238E27FC236}">
                <a16:creationId xmlns:a16="http://schemas.microsoft.com/office/drawing/2014/main" id="{CA9EBEDA-70B7-4C20-BAAB-65DAB44ABD51}"/>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0D525277-20CC-4B4A-949A-7C097BC92B1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the hands to show eight o’clock.</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1805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9" name="Picture 8">
            <a:extLst>
              <a:ext uri="{FF2B5EF4-FFF2-40B4-BE49-F238E27FC236}">
                <a16:creationId xmlns:a16="http://schemas.microsoft.com/office/drawing/2014/main" id="{CA9EBEDA-70B7-4C20-BAAB-65DAB44ABD51}"/>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0D525277-20CC-4B4A-949A-7C097BC92B1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the hands to show eight o’clock.</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2" name="Straight Arrow Connector 11">
            <a:extLst>
              <a:ext uri="{FF2B5EF4-FFF2-40B4-BE49-F238E27FC236}">
                <a16:creationId xmlns:a16="http://schemas.microsoft.com/office/drawing/2014/main" id="{391551D9-959F-4BAB-B3BE-5ECA12027031}"/>
              </a:ext>
            </a:extLst>
          </p:cNvPr>
          <p:cNvCxnSpPr>
            <a:cxnSpLocks/>
          </p:cNvCxnSpPr>
          <p:nvPr/>
        </p:nvCxnSpPr>
        <p:spPr>
          <a:xfrm rot="5280000">
            <a:off x="3890187" y="3194132"/>
            <a:ext cx="473147" cy="8194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BA825E-66A2-4BB6-B4CA-6EBC9BC0C99D}"/>
              </a:ext>
            </a:extLst>
          </p:cNvPr>
          <p:cNvCxnSpPr>
            <a:cxnSpLocks/>
          </p:cNvCxnSpPr>
          <p:nvPr/>
        </p:nvCxnSpPr>
        <p:spPr>
          <a:xfrm flipV="1">
            <a:off x="4521199" y="1797090"/>
            <a:ext cx="0" cy="15811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581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2" name="Picture 11">
            <a:extLst>
              <a:ext uri="{FF2B5EF4-FFF2-40B4-BE49-F238E27FC236}">
                <a16:creationId xmlns:a16="http://schemas.microsoft.com/office/drawing/2014/main" id="{719C49DC-F2B0-4876-90D8-3575797D8B22}"/>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3" name="Rectangle 12">
            <a:extLst>
              <a:ext uri="{FF2B5EF4-FFF2-40B4-BE49-F238E27FC236}">
                <a16:creationId xmlns:a16="http://schemas.microsoft.com/office/drawing/2014/main" id="{8BD0A4D8-AB6B-4EAC-942B-A37BDDC034E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time is six o’clock.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8425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2" name="Picture 11">
            <a:extLst>
              <a:ext uri="{FF2B5EF4-FFF2-40B4-BE49-F238E27FC236}">
                <a16:creationId xmlns:a16="http://schemas.microsoft.com/office/drawing/2014/main" id="{719C49DC-F2B0-4876-90D8-3575797D8B22}"/>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3" name="Rectangle 12">
            <a:extLst>
              <a:ext uri="{FF2B5EF4-FFF2-40B4-BE49-F238E27FC236}">
                <a16:creationId xmlns:a16="http://schemas.microsoft.com/office/drawing/2014/main" id="{8BD0A4D8-AB6B-4EAC-942B-A37BDDC034E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time is six o’clock.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True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7570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24" name="Rectangle 23">
            <a:extLst>
              <a:ext uri="{FF2B5EF4-FFF2-40B4-BE49-F238E27FC236}">
                <a16:creationId xmlns:a16="http://schemas.microsoft.com/office/drawing/2014/main" id="{DF7F6F00-A274-43C0-9D5D-6B405768BB5C}"/>
              </a:ext>
            </a:extLst>
          </p:cNvPr>
          <p:cNvSpPr/>
          <p:nvPr/>
        </p:nvSpPr>
        <p:spPr>
          <a:xfrm>
            <a:off x="275303" y="272291"/>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pic>
        <p:nvPicPr>
          <p:cNvPr id="23" name="Picture 22">
            <a:extLst>
              <a:ext uri="{FF2B5EF4-FFF2-40B4-BE49-F238E27FC236}">
                <a16:creationId xmlns:a16="http://schemas.microsoft.com/office/drawing/2014/main" id="{04BD5AA5-7EA4-43FF-88C3-F6ABA7038AEC}"/>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5" name="Rectangle 24">
            <a:extLst>
              <a:ext uri="{FF2B5EF4-FFF2-40B4-BE49-F238E27FC236}">
                <a16:creationId xmlns:a16="http://schemas.microsoft.com/office/drawing/2014/main" id="{D6A44022-BB69-4591-BC92-41898AE4CE9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Reasoning 1</a:t>
            </a:r>
          </a:p>
          <a:p>
            <a:pPr algn="ctr"/>
            <a:endParaRPr lang="en-GB" sz="2000" b="1" u="sng"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Two children show nine o’clock on a clock.</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 </a:t>
            </a:r>
          </a:p>
          <a:p>
            <a:pPr algn="ctr"/>
            <a:endParaRPr lang="en-GB" sz="2000" b="1" dirty="0">
              <a:solidFill>
                <a:schemeClr val="tx1"/>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28" name="TextBox 27">
            <a:extLst>
              <a:ext uri="{FF2B5EF4-FFF2-40B4-BE49-F238E27FC236}">
                <a16:creationId xmlns:a16="http://schemas.microsoft.com/office/drawing/2014/main" id="{DA878F4E-42CC-4642-A1CB-EBD566FB260A}"/>
              </a:ext>
            </a:extLst>
          </p:cNvPr>
          <p:cNvSpPr txBox="1"/>
          <p:nvPr/>
        </p:nvSpPr>
        <p:spPr>
          <a:xfrm>
            <a:off x="2501476" y="2311105"/>
            <a:ext cx="1412240" cy="400110"/>
          </a:xfrm>
          <a:prstGeom prst="rect">
            <a:avLst/>
          </a:prstGeom>
          <a:noFill/>
        </p:spPr>
        <p:txBody>
          <a:bodyPr wrap="square" rtlCol="0">
            <a:spAutoFit/>
          </a:bodyPr>
          <a:lstStyle/>
          <a:p>
            <a:r>
              <a:rPr lang="en-GB" sz="2000" b="1" dirty="0">
                <a:latin typeface="Century Gothic" panose="020B0502020202020204" pitchFamily="34" charset="0"/>
              </a:rPr>
              <a:t>Chloe</a:t>
            </a:r>
          </a:p>
        </p:txBody>
      </p:sp>
      <p:sp>
        <p:nvSpPr>
          <p:cNvPr id="29" name="TextBox 28">
            <a:extLst>
              <a:ext uri="{FF2B5EF4-FFF2-40B4-BE49-F238E27FC236}">
                <a16:creationId xmlns:a16="http://schemas.microsoft.com/office/drawing/2014/main" id="{C0ED8A7F-7EF5-4008-A3AA-45F2E866432F}"/>
              </a:ext>
            </a:extLst>
          </p:cNvPr>
          <p:cNvSpPr txBox="1"/>
          <p:nvPr/>
        </p:nvSpPr>
        <p:spPr>
          <a:xfrm>
            <a:off x="5857671" y="2311105"/>
            <a:ext cx="1412240" cy="400110"/>
          </a:xfrm>
          <a:prstGeom prst="rect">
            <a:avLst/>
          </a:prstGeom>
          <a:noFill/>
        </p:spPr>
        <p:txBody>
          <a:bodyPr wrap="square" rtlCol="0">
            <a:spAutoFit/>
          </a:bodyPr>
          <a:lstStyle/>
          <a:p>
            <a:r>
              <a:rPr lang="en-GB" sz="2000" b="1" dirty="0">
                <a:latin typeface="Century Gothic" panose="020B0502020202020204" pitchFamily="34" charset="0"/>
              </a:rPr>
              <a:t>Ryan</a:t>
            </a:r>
          </a:p>
        </p:txBody>
      </p:sp>
    </p:spTree>
    <p:extLst>
      <p:ext uri="{BB962C8B-B14F-4D97-AF65-F5344CB8AC3E}">
        <p14:creationId xmlns:p14="http://schemas.microsoft.com/office/powerpoint/2010/main" val="171655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24" name="Rectangle 23">
            <a:extLst>
              <a:ext uri="{FF2B5EF4-FFF2-40B4-BE49-F238E27FC236}">
                <a16:creationId xmlns:a16="http://schemas.microsoft.com/office/drawing/2014/main" id="{DF7F6F00-A274-43C0-9D5D-6B405768BB5C}"/>
              </a:ext>
            </a:extLst>
          </p:cNvPr>
          <p:cNvSpPr/>
          <p:nvPr/>
        </p:nvSpPr>
        <p:spPr>
          <a:xfrm>
            <a:off x="275303" y="272291"/>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pic>
        <p:nvPicPr>
          <p:cNvPr id="23" name="Picture 22">
            <a:extLst>
              <a:ext uri="{FF2B5EF4-FFF2-40B4-BE49-F238E27FC236}">
                <a16:creationId xmlns:a16="http://schemas.microsoft.com/office/drawing/2014/main" id="{04BD5AA5-7EA4-43FF-88C3-F6ABA7038AEC}"/>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5" name="Rectangle 24">
            <a:extLst>
              <a:ext uri="{FF2B5EF4-FFF2-40B4-BE49-F238E27FC236}">
                <a16:creationId xmlns:a16="http://schemas.microsoft.com/office/drawing/2014/main" id="{D6A44022-BB69-4591-BC92-41898AE4CE9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Reasoning 1</a:t>
            </a:r>
          </a:p>
          <a:p>
            <a:pPr algn="ctr"/>
            <a:endParaRPr lang="en-GB" sz="2000" b="1" u="sng"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Two children show nine o’clock on a clock.</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Chloe is correct because…</a:t>
            </a:r>
          </a:p>
          <a:p>
            <a:pPr algn="ctr"/>
            <a:endParaRPr lang="en-GB" sz="2000" b="1" dirty="0">
              <a:solidFill>
                <a:schemeClr val="tx1"/>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28" name="TextBox 27">
            <a:extLst>
              <a:ext uri="{FF2B5EF4-FFF2-40B4-BE49-F238E27FC236}">
                <a16:creationId xmlns:a16="http://schemas.microsoft.com/office/drawing/2014/main" id="{DA878F4E-42CC-4642-A1CB-EBD566FB260A}"/>
              </a:ext>
            </a:extLst>
          </p:cNvPr>
          <p:cNvSpPr txBox="1"/>
          <p:nvPr/>
        </p:nvSpPr>
        <p:spPr>
          <a:xfrm>
            <a:off x="2501476" y="2311105"/>
            <a:ext cx="1412240" cy="400110"/>
          </a:xfrm>
          <a:prstGeom prst="rect">
            <a:avLst/>
          </a:prstGeom>
          <a:noFill/>
        </p:spPr>
        <p:txBody>
          <a:bodyPr wrap="square" rtlCol="0">
            <a:spAutoFit/>
          </a:bodyPr>
          <a:lstStyle/>
          <a:p>
            <a:r>
              <a:rPr lang="en-GB" sz="2000" b="1" dirty="0">
                <a:latin typeface="Century Gothic" panose="020B0502020202020204" pitchFamily="34" charset="0"/>
              </a:rPr>
              <a:t>Chloe</a:t>
            </a:r>
          </a:p>
        </p:txBody>
      </p:sp>
      <p:sp>
        <p:nvSpPr>
          <p:cNvPr id="29" name="TextBox 28">
            <a:extLst>
              <a:ext uri="{FF2B5EF4-FFF2-40B4-BE49-F238E27FC236}">
                <a16:creationId xmlns:a16="http://schemas.microsoft.com/office/drawing/2014/main" id="{C0ED8A7F-7EF5-4008-A3AA-45F2E866432F}"/>
              </a:ext>
            </a:extLst>
          </p:cNvPr>
          <p:cNvSpPr txBox="1"/>
          <p:nvPr/>
        </p:nvSpPr>
        <p:spPr>
          <a:xfrm>
            <a:off x="5857671" y="2311105"/>
            <a:ext cx="1412240" cy="400110"/>
          </a:xfrm>
          <a:prstGeom prst="rect">
            <a:avLst/>
          </a:prstGeom>
          <a:noFill/>
        </p:spPr>
        <p:txBody>
          <a:bodyPr wrap="square" rtlCol="0">
            <a:spAutoFit/>
          </a:bodyPr>
          <a:lstStyle/>
          <a:p>
            <a:r>
              <a:rPr lang="en-GB" sz="2000" b="1" dirty="0">
                <a:latin typeface="Century Gothic" panose="020B0502020202020204" pitchFamily="34" charset="0"/>
              </a:rPr>
              <a:t>Ryan</a:t>
            </a:r>
          </a:p>
        </p:txBody>
      </p:sp>
    </p:spTree>
    <p:extLst>
      <p:ext uri="{BB962C8B-B14F-4D97-AF65-F5344CB8AC3E}">
        <p14:creationId xmlns:p14="http://schemas.microsoft.com/office/powerpoint/2010/main" val="113279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24" name="Rectangle 23">
            <a:extLst>
              <a:ext uri="{FF2B5EF4-FFF2-40B4-BE49-F238E27FC236}">
                <a16:creationId xmlns:a16="http://schemas.microsoft.com/office/drawing/2014/main" id="{DF7F6F00-A274-43C0-9D5D-6B405768BB5C}"/>
              </a:ext>
            </a:extLst>
          </p:cNvPr>
          <p:cNvSpPr/>
          <p:nvPr/>
        </p:nvSpPr>
        <p:spPr>
          <a:xfrm>
            <a:off x="275303" y="272291"/>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pic>
        <p:nvPicPr>
          <p:cNvPr id="23" name="Picture 22">
            <a:extLst>
              <a:ext uri="{FF2B5EF4-FFF2-40B4-BE49-F238E27FC236}">
                <a16:creationId xmlns:a16="http://schemas.microsoft.com/office/drawing/2014/main" id="{04BD5AA5-7EA4-43FF-88C3-F6ABA7038AEC}"/>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5" name="Rectangle 24">
            <a:extLst>
              <a:ext uri="{FF2B5EF4-FFF2-40B4-BE49-F238E27FC236}">
                <a16:creationId xmlns:a16="http://schemas.microsoft.com/office/drawing/2014/main" id="{D6A44022-BB69-4591-BC92-41898AE4CE9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Reasoning 1</a:t>
            </a:r>
          </a:p>
          <a:p>
            <a:pPr algn="ctr"/>
            <a:endParaRPr lang="en-GB" sz="2000" b="1" u="sng"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Two children show nine o’clock on a clock.</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 </a:t>
            </a:r>
          </a:p>
          <a:p>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Chloe is correct because the hour hand is pointing to 9 and the minute hand is pointing to 12. Ryan is incorrect because the hands are the wrong way round. </a:t>
            </a:r>
          </a:p>
          <a:p>
            <a:pPr algn="ctr"/>
            <a:endParaRPr lang="en-GB" sz="2000" b="1" dirty="0">
              <a:solidFill>
                <a:schemeClr val="tx1"/>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28" name="TextBox 27">
            <a:extLst>
              <a:ext uri="{FF2B5EF4-FFF2-40B4-BE49-F238E27FC236}">
                <a16:creationId xmlns:a16="http://schemas.microsoft.com/office/drawing/2014/main" id="{DA878F4E-42CC-4642-A1CB-EBD566FB260A}"/>
              </a:ext>
            </a:extLst>
          </p:cNvPr>
          <p:cNvSpPr txBox="1"/>
          <p:nvPr/>
        </p:nvSpPr>
        <p:spPr>
          <a:xfrm>
            <a:off x="2501476" y="2311105"/>
            <a:ext cx="1412240" cy="400110"/>
          </a:xfrm>
          <a:prstGeom prst="rect">
            <a:avLst/>
          </a:prstGeom>
          <a:noFill/>
        </p:spPr>
        <p:txBody>
          <a:bodyPr wrap="square" rtlCol="0">
            <a:spAutoFit/>
          </a:bodyPr>
          <a:lstStyle/>
          <a:p>
            <a:r>
              <a:rPr lang="en-GB" sz="2000" b="1" dirty="0">
                <a:latin typeface="Century Gothic" panose="020B0502020202020204" pitchFamily="34" charset="0"/>
              </a:rPr>
              <a:t>Chloe</a:t>
            </a:r>
          </a:p>
        </p:txBody>
      </p:sp>
      <p:sp>
        <p:nvSpPr>
          <p:cNvPr id="29" name="TextBox 28">
            <a:extLst>
              <a:ext uri="{FF2B5EF4-FFF2-40B4-BE49-F238E27FC236}">
                <a16:creationId xmlns:a16="http://schemas.microsoft.com/office/drawing/2014/main" id="{C0ED8A7F-7EF5-4008-A3AA-45F2E866432F}"/>
              </a:ext>
            </a:extLst>
          </p:cNvPr>
          <p:cNvSpPr txBox="1"/>
          <p:nvPr/>
        </p:nvSpPr>
        <p:spPr>
          <a:xfrm>
            <a:off x="5857671" y="2311105"/>
            <a:ext cx="1412240" cy="400110"/>
          </a:xfrm>
          <a:prstGeom prst="rect">
            <a:avLst/>
          </a:prstGeom>
          <a:noFill/>
        </p:spPr>
        <p:txBody>
          <a:bodyPr wrap="square" rtlCol="0">
            <a:spAutoFit/>
          </a:bodyPr>
          <a:lstStyle/>
          <a:p>
            <a:r>
              <a:rPr lang="en-GB" sz="2000" b="1" dirty="0">
                <a:latin typeface="Century Gothic" panose="020B0502020202020204" pitchFamily="34" charset="0"/>
              </a:rPr>
              <a:t>Ryan</a:t>
            </a:r>
          </a:p>
        </p:txBody>
      </p:sp>
    </p:spTree>
    <p:extLst>
      <p:ext uri="{BB962C8B-B14F-4D97-AF65-F5344CB8AC3E}">
        <p14:creationId xmlns:p14="http://schemas.microsoft.com/office/powerpoint/2010/main" val="4018395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8" name="Picture 17">
            <a:extLst>
              <a:ext uri="{FF2B5EF4-FFF2-40B4-BE49-F238E27FC236}">
                <a16:creationId xmlns:a16="http://schemas.microsoft.com/office/drawing/2014/main" id="{4BC2A1DD-3EA9-4D43-A759-5F6DCF42210D}"/>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0" name="Rectangle 19">
            <a:extLst>
              <a:ext uri="{FF2B5EF4-FFF2-40B4-BE49-F238E27FC236}">
                <a16:creationId xmlns:a16="http://schemas.microsoft.com/office/drawing/2014/main" id="{C20FF5EE-10D5-4A99-88E6-4191A1E5F82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two pairs to find the odd one out.</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153EB556-2C62-47B0-B7C5-C60395E625CF}"/>
              </a:ext>
            </a:extLst>
          </p:cNvPr>
          <p:cNvSpPr/>
          <p:nvPr/>
        </p:nvSpPr>
        <p:spPr>
          <a:xfrm>
            <a:off x="1922891" y="4453439"/>
            <a:ext cx="2046678" cy="108266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ten o’clock</a:t>
            </a:r>
          </a:p>
        </p:txBody>
      </p:sp>
      <p:sp>
        <p:nvSpPr>
          <p:cNvPr id="28" name="Rectangle: Rounded Corners 27">
            <a:extLst>
              <a:ext uri="{FF2B5EF4-FFF2-40B4-BE49-F238E27FC236}">
                <a16:creationId xmlns:a16="http://schemas.microsoft.com/office/drawing/2014/main" id="{E2AE51E2-4BCF-4BCD-BC56-E2A8B80D8478}"/>
              </a:ext>
            </a:extLst>
          </p:cNvPr>
          <p:cNvSpPr/>
          <p:nvPr/>
        </p:nvSpPr>
        <p:spPr>
          <a:xfrm>
            <a:off x="1922891" y="2198752"/>
            <a:ext cx="2046678" cy="108266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two o’clock</a:t>
            </a:r>
          </a:p>
        </p:txBody>
      </p:sp>
    </p:spTree>
    <p:extLst>
      <p:ext uri="{BB962C8B-B14F-4D97-AF65-F5344CB8AC3E}">
        <p14:creationId xmlns:p14="http://schemas.microsoft.com/office/powerpoint/2010/main" val="89773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8" name="Picture 17">
            <a:extLst>
              <a:ext uri="{FF2B5EF4-FFF2-40B4-BE49-F238E27FC236}">
                <a16:creationId xmlns:a16="http://schemas.microsoft.com/office/drawing/2014/main" id="{EE211101-DB9C-4C79-94E6-C5EC0EF41DB1}"/>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0" name="Rectangle 19">
            <a:extLst>
              <a:ext uri="{FF2B5EF4-FFF2-40B4-BE49-F238E27FC236}">
                <a16:creationId xmlns:a16="http://schemas.microsoft.com/office/drawing/2014/main" id="{A0653FF4-6311-45DD-9DD9-B451069BD74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two pairs to find the odd one out.</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7F0FF000-8A64-4C13-B89D-2E446F2EF276}"/>
              </a:ext>
            </a:extLst>
          </p:cNvPr>
          <p:cNvSpPr/>
          <p:nvPr/>
        </p:nvSpPr>
        <p:spPr>
          <a:xfrm>
            <a:off x="1918417" y="4450392"/>
            <a:ext cx="2046678" cy="108266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ten o’clock</a:t>
            </a:r>
          </a:p>
        </p:txBody>
      </p:sp>
      <p:sp>
        <p:nvSpPr>
          <p:cNvPr id="28" name="Rectangle: Rounded Corners 27">
            <a:extLst>
              <a:ext uri="{FF2B5EF4-FFF2-40B4-BE49-F238E27FC236}">
                <a16:creationId xmlns:a16="http://schemas.microsoft.com/office/drawing/2014/main" id="{9373D5ED-CD8A-476C-90AA-53F291AE1DA9}"/>
              </a:ext>
            </a:extLst>
          </p:cNvPr>
          <p:cNvSpPr/>
          <p:nvPr/>
        </p:nvSpPr>
        <p:spPr>
          <a:xfrm>
            <a:off x="1918417" y="2213804"/>
            <a:ext cx="2046678" cy="108266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two o’clock</a:t>
            </a:r>
          </a:p>
        </p:txBody>
      </p:sp>
    </p:spTree>
    <p:extLst>
      <p:ext uri="{BB962C8B-B14F-4D97-AF65-F5344CB8AC3E}">
        <p14:creationId xmlns:p14="http://schemas.microsoft.com/office/powerpoint/2010/main" val="380492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3" name="Picture 22">
            <a:extLst>
              <a:ext uri="{FF2B5EF4-FFF2-40B4-BE49-F238E27FC236}">
                <a16:creationId xmlns:a16="http://schemas.microsoft.com/office/drawing/2014/main" id="{71B48114-868B-48D9-82D2-E1165B2113C8}"/>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6" name="Rectangle 25">
            <a:extLst>
              <a:ext uri="{FF2B5EF4-FFF2-40B4-BE49-F238E27FC236}">
                <a16:creationId xmlns:a16="http://schemas.microsoft.com/office/drawing/2014/main" id="{43F064C1-7750-4AE8-BDA5-85FEAAC223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Add the hands to each clock and write the time in words to complete the pattern.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32" name="Group 31">
            <a:extLst>
              <a:ext uri="{FF2B5EF4-FFF2-40B4-BE49-F238E27FC236}">
                <a16:creationId xmlns:a16="http://schemas.microsoft.com/office/drawing/2014/main" id="{FAA0324B-9172-4D99-AD71-B63E57ECD46C}"/>
              </a:ext>
            </a:extLst>
          </p:cNvPr>
          <p:cNvGrpSpPr/>
          <p:nvPr/>
        </p:nvGrpSpPr>
        <p:grpSpPr>
          <a:xfrm>
            <a:off x="866537" y="4263243"/>
            <a:ext cx="7410927" cy="1143860"/>
            <a:chOff x="1236246" y="4263243"/>
            <a:chExt cx="7410927" cy="1143860"/>
          </a:xfrm>
        </p:grpSpPr>
        <p:sp>
          <p:nvSpPr>
            <p:cNvPr id="33" name="Rectangle: Rounded Corners 32">
              <a:extLst>
                <a:ext uri="{FF2B5EF4-FFF2-40B4-BE49-F238E27FC236}">
                  <a16:creationId xmlns:a16="http://schemas.microsoft.com/office/drawing/2014/main" id="{6AF069F7-3F92-40A0-80CC-CDCF96C9823D}"/>
                </a:ext>
              </a:extLst>
            </p:cNvPr>
            <p:cNvSpPr/>
            <p:nvPr/>
          </p:nvSpPr>
          <p:spPr>
            <a:xfrm>
              <a:off x="1236246" y="4285887"/>
              <a:ext cx="2133572" cy="112121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spc="-300" dirty="0">
                  <a:solidFill>
                    <a:prstClr val="black"/>
                  </a:solidFill>
                  <a:latin typeface="Century Gothic" panose="020B0502020202020204" pitchFamily="34" charset="0"/>
                </a:rPr>
                <a:t>_____</a:t>
              </a:r>
              <a:r>
                <a:rPr lang="en-GB" sz="2400" b="1" dirty="0">
                  <a:solidFill>
                    <a:prstClr val="black"/>
                  </a:solidFill>
                  <a:latin typeface="Century Gothic" panose="020B0502020202020204" pitchFamily="34" charset="0"/>
                </a:rPr>
                <a:t> o’clock</a:t>
              </a:r>
            </a:p>
          </p:txBody>
        </p:sp>
        <p:sp>
          <p:nvSpPr>
            <p:cNvPr id="34" name="Rectangle: Rounded Corners 33">
              <a:extLst>
                <a:ext uri="{FF2B5EF4-FFF2-40B4-BE49-F238E27FC236}">
                  <a16:creationId xmlns:a16="http://schemas.microsoft.com/office/drawing/2014/main" id="{015D12E4-9F03-44CB-8B86-526EF61C8F9A}"/>
                </a:ext>
              </a:extLst>
            </p:cNvPr>
            <p:cNvSpPr/>
            <p:nvPr/>
          </p:nvSpPr>
          <p:spPr>
            <a:xfrm>
              <a:off x="3874924" y="4263243"/>
              <a:ext cx="2133572" cy="112121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latin typeface="Century Gothic" panose="020B0502020202020204" pitchFamily="34" charset="0"/>
                </a:rPr>
                <a:t>seven o’clock</a:t>
              </a:r>
            </a:p>
          </p:txBody>
        </p:sp>
        <p:sp>
          <p:nvSpPr>
            <p:cNvPr id="35" name="Rectangle: Rounded Corners 34">
              <a:extLst>
                <a:ext uri="{FF2B5EF4-FFF2-40B4-BE49-F238E27FC236}">
                  <a16:creationId xmlns:a16="http://schemas.microsoft.com/office/drawing/2014/main" id="{DE4A697D-1967-432B-8597-67122991A009}"/>
                </a:ext>
              </a:extLst>
            </p:cNvPr>
            <p:cNvSpPr/>
            <p:nvPr/>
          </p:nvSpPr>
          <p:spPr>
            <a:xfrm>
              <a:off x="6513601" y="4264350"/>
              <a:ext cx="2133572" cy="112121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prstClr val="black"/>
                  </a:solidFill>
                  <a:latin typeface="Century Gothic" panose="020B0502020202020204" pitchFamily="34" charset="0"/>
                </a:rPr>
                <a:t>6 </a:t>
              </a:r>
              <a:r>
                <a:rPr lang="en-GB" sz="2400" b="1" spc="-300" dirty="0">
                  <a:solidFill>
                    <a:prstClr val="black"/>
                  </a:solidFill>
                  <a:latin typeface="Century Gothic" panose="020B0502020202020204" pitchFamily="34" charset="0"/>
                </a:rPr>
                <a:t>_____________</a:t>
              </a:r>
            </a:p>
          </p:txBody>
        </p:sp>
      </p:grpSp>
    </p:spTree>
    <p:extLst>
      <p:ext uri="{BB962C8B-B14F-4D97-AF65-F5344CB8AC3E}">
        <p14:creationId xmlns:p14="http://schemas.microsoft.com/office/powerpoint/2010/main" val="110341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6 – Time – Time to the Hour</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1</a:t>
            </a:r>
            <a:r>
              <a:rPr lang="en-GB" sz="1200" b="1" dirty="0">
                <a:solidFill>
                  <a:schemeClr val="tx1"/>
                </a:solidFill>
                <a:latin typeface="Century Gothic" panose="020B0502020202020204" pitchFamily="34" charset="0"/>
              </a:rPr>
              <a:t>: (1M4a)</a:t>
            </a:r>
            <a:r>
              <a:rPr lang="en-GB" sz="1200" b="1" dirty="0">
                <a:solidFill>
                  <a:srgbClr val="6B6B6B"/>
                </a:solidFill>
                <a:latin typeface="Century Gothic" panose="020B0502020202020204" pitchFamily="34" charset="0"/>
              </a:rPr>
              <a:t> </a:t>
            </a:r>
            <a:r>
              <a:rPr lang="en-GB" sz="1200" b="1" dirty="0">
                <a:solidFill>
                  <a:srgbClr val="4BB6F5"/>
                </a:solidFill>
                <a:latin typeface="Century Gothic" panose="020B0502020202020204" pitchFamily="34" charset="0"/>
                <a:hlinkClick r:id="rId3"/>
              </a:rPr>
              <a:t>Tell the time to the hour and half past the hour and draw the hands on a clock face to show these times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1 Time</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ED0F021A-F301-4210-9D09-A5A5BDBC5EB0}"/>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F62B195C-800B-4F7B-AA76-94AE22ED8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32" name="Picture 31">
            <a:extLst>
              <a:ext uri="{FF2B5EF4-FFF2-40B4-BE49-F238E27FC236}">
                <a16:creationId xmlns:a16="http://schemas.microsoft.com/office/drawing/2014/main" id="{960448F1-6685-4BD0-8D63-0923AE02A8F0}"/>
              </a:ext>
            </a:extLst>
          </p:cNvPr>
          <p:cNvPicPr>
            <a:picLocks noChangeAspect="1"/>
          </p:cNvPicPr>
          <p:nvPr/>
        </p:nvPicPr>
        <p:blipFill>
          <a:blip r:embed="rId4"/>
          <a:stretch>
            <a:fillRect/>
          </a:stretch>
        </p:blipFill>
        <p:spPr>
          <a:xfrm>
            <a:off x="115438" y="137318"/>
            <a:ext cx="8913124" cy="6322100"/>
          </a:xfrm>
          <a:prstGeom prst="rect">
            <a:avLst/>
          </a:prstGeom>
        </p:spPr>
      </p:pic>
      <p:sp>
        <p:nvSpPr>
          <p:cNvPr id="33" name="Rectangle 32">
            <a:extLst>
              <a:ext uri="{FF2B5EF4-FFF2-40B4-BE49-F238E27FC236}">
                <a16:creationId xmlns:a16="http://schemas.microsoft.com/office/drawing/2014/main" id="{CAAB9A2E-ED72-40B6-8708-BCD15B6DA59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Add the hands to each clock and write the time in words to complete the pattern.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112C6475-EEFC-4AEE-A663-A47477C06F7C}"/>
              </a:ext>
            </a:extLst>
          </p:cNvPr>
          <p:cNvGrpSpPr/>
          <p:nvPr/>
        </p:nvGrpSpPr>
        <p:grpSpPr>
          <a:xfrm>
            <a:off x="866537" y="4263243"/>
            <a:ext cx="7410927" cy="1143860"/>
            <a:chOff x="1236246" y="4263243"/>
            <a:chExt cx="7410927" cy="1143860"/>
          </a:xfrm>
        </p:grpSpPr>
        <p:sp>
          <p:nvSpPr>
            <p:cNvPr id="35" name="Rectangle: Rounded Corners 34">
              <a:extLst>
                <a:ext uri="{FF2B5EF4-FFF2-40B4-BE49-F238E27FC236}">
                  <a16:creationId xmlns:a16="http://schemas.microsoft.com/office/drawing/2014/main" id="{309AD999-5106-4550-A814-CC67B667ED56}"/>
                </a:ext>
              </a:extLst>
            </p:cNvPr>
            <p:cNvSpPr/>
            <p:nvPr/>
          </p:nvSpPr>
          <p:spPr>
            <a:xfrm>
              <a:off x="1236246" y="4285887"/>
              <a:ext cx="2133572" cy="112121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    </a:t>
              </a:r>
              <a:r>
                <a:rPr lang="en-GB" sz="1200" b="1" dirty="0">
                  <a:solidFill>
                    <a:srgbClr val="FF0000"/>
                  </a:solidFill>
                  <a:latin typeface="Century Gothic" panose="020B0502020202020204" pitchFamily="34" charset="0"/>
                </a:rPr>
                <a:t> </a:t>
              </a:r>
              <a:r>
                <a:rPr lang="en-GB" sz="2400" b="1" dirty="0">
                  <a:solidFill>
                    <a:srgbClr val="FF0000"/>
                  </a:solidFill>
                  <a:latin typeface="Century Gothic" panose="020B0502020202020204" pitchFamily="34" charset="0"/>
                </a:rPr>
                <a:t>8</a:t>
              </a:r>
              <a:r>
                <a:rPr lang="en-GB" sz="2400" b="1" dirty="0">
                  <a:solidFill>
                    <a:prstClr val="black"/>
                  </a:solidFill>
                  <a:latin typeface="Century Gothic" panose="020B0502020202020204" pitchFamily="34" charset="0"/>
                </a:rPr>
                <a:t> </a:t>
              </a:r>
              <a:r>
                <a:rPr lang="en-GB" sz="2400" b="1" dirty="0">
                  <a:solidFill>
                    <a:schemeClr val="bg1">
                      <a:lumMod val="65000"/>
                    </a:schemeClr>
                  </a:solidFill>
                  <a:latin typeface="Century Gothic" panose="020B0502020202020204" pitchFamily="34" charset="0"/>
                </a:rPr>
                <a:t>o’clock</a:t>
              </a:r>
            </a:p>
          </p:txBody>
        </p:sp>
        <p:sp>
          <p:nvSpPr>
            <p:cNvPr id="36" name="Rectangle: Rounded Corners 35">
              <a:extLst>
                <a:ext uri="{FF2B5EF4-FFF2-40B4-BE49-F238E27FC236}">
                  <a16:creationId xmlns:a16="http://schemas.microsoft.com/office/drawing/2014/main" id="{7FCEDFFC-FD23-4B68-8CDB-60B1596F22E7}"/>
                </a:ext>
              </a:extLst>
            </p:cNvPr>
            <p:cNvSpPr/>
            <p:nvPr/>
          </p:nvSpPr>
          <p:spPr>
            <a:xfrm>
              <a:off x="3874924" y="4263243"/>
              <a:ext cx="2133572" cy="1121216"/>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seven o’clock</a:t>
              </a:r>
            </a:p>
          </p:txBody>
        </p:sp>
        <p:sp>
          <p:nvSpPr>
            <p:cNvPr id="37" name="Rectangle: Rounded Corners 36">
              <a:extLst>
                <a:ext uri="{FF2B5EF4-FFF2-40B4-BE49-F238E27FC236}">
                  <a16:creationId xmlns:a16="http://schemas.microsoft.com/office/drawing/2014/main" id="{F4490D2C-D5ED-42CD-BF22-5FC151A658F4}"/>
                </a:ext>
              </a:extLst>
            </p:cNvPr>
            <p:cNvSpPr/>
            <p:nvPr/>
          </p:nvSpPr>
          <p:spPr>
            <a:xfrm>
              <a:off x="6513601" y="4264350"/>
              <a:ext cx="2133572" cy="112121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6</a:t>
              </a:r>
              <a:r>
                <a:rPr lang="en-GB" sz="2400" b="1" dirty="0">
                  <a:solidFill>
                    <a:prstClr val="black"/>
                  </a:solidFill>
                  <a:latin typeface="Century Gothic" panose="020B0502020202020204" pitchFamily="34" charset="0"/>
                </a:rPr>
                <a:t> </a:t>
              </a:r>
              <a:r>
                <a:rPr lang="en-GB" sz="2400" b="1" dirty="0">
                  <a:solidFill>
                    <a:srgbClr val="FF0000"/>
                  </a:solidFill>
                  <a:latin typeface="Century Gothic" panose="020B0502020202020204" pitchFamily="34" charset="0"/>
                </a:rPr>
                <a:t>o’clock</a:t>
              </a:r>
              <a:endParaRPr lang="en-GB" sz="2400" b="1" spc="-300" dirty="0">
                <a:solidFill>
                  <a:srgbClr val="FF0000"/>
                </a:solidFill>
                <a:latin typeface="Century Gothic" panose="020B0502020202020204" pitchFamily="34" charset="0"/>
              </a:endParaRPr>
            </a:p>
          </p:txBody>
        </p:sp>
      </p:grpSp>
    </p:spTree>
    <p:extLst>
      <p:ext uri="{BB962C8B-B14F-4D97-AF65-F5344CB8AC3E}">
        <p14:creationId xmlns:p14="http://schemas.microsoft.com/office/powerpoint/2010/main" val="114747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Summer Block 6 – Time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5400" b="1" dirty="0">
                <a:solidFill>
                  <a:schemeClr val="bg2">
                    <a:lumMod val="25000"/>
                  </a:schemeClr>
                </a:solidFill>
                <a:latin typeface="Century Gothic" panose="020B0502020202020204" pitchFamily="34" charset="0"/>
              </a:rPr>
              <a:t>Step 3: Time to the Hour</a:t>
            </a: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2" name="Picture 21">
            <a:extLst>
              <a:ext uri="{FF2B5EF4-FFF2-40B4-BE49-F238E27FC236}">
                <a16:creationId xmlns:a16="http://schemas.microsoft.com/office/drawing/2014/main" id="{CA6878DA-044B-43E2-8223-04A80BA3E553}"/>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3" name="Rectangle 22">
            <a:extLst>
              <a:ext uri="{FF2B5EF4-FFF2-40B4-BE49-F238E27FC236}">
                <a16:creationId xmlns:a16="http://schemas.microsoft.com/office/drawing/2014/main" id="{5D318588-6C8F-48F2-B1DF-41A0D8BEB088}"/>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numbers have fallen off the clock face. </a:t>
            </a:r>
          </a:p>
          <a:p>
            <a:pPr algn="ctr"/>
            <a:r>
              <a:rPr lang="en-GB" sz="2000" b="1" dirty="0">
                <a:solidFill>
                  <a:schemeClr val="tx1"/>
                </a:solidFill>
                <a:latin typeface="Century Gothic" panose="020B0502020202020204" pitchFamily="34" charset="0"/>
              </a:rPr>
              <a:t>Can you put them back in the correct place?</a:t>
            </a:r>
          </a:p>
          <a:p>
            <a:pPr lvl="0" algn="ct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endParaRPr lang="en-GB" sz="36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time is it? How do you know?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3DA0C0EC-784D-4238-8A0D-523247ED71DB}"/>
              </a:ext>
            </a:extLst>
          </p:cNvPr>
          <p:cNvSpPr/>
          <p:nvPr/>
        </p:nvSpPr>
        <p:spPr>
          <a:xfrm>
            <a:off x="923272" y="1794801"/>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sp>
        <p:nvSpPr>
          <p:cNvPr id="25" name="Rectangle: Rounded Corners 24">
            <a:extLst>
              <a:ext uri="{FF2B5EF4-FFF2-40B4-BE49-F238E27FC236}">
                <a16:creationId xmlns:a16="http://schemas.microsoft.com/office/drawing/2014/main" id="{F7B738BD-B3C4-479A-B93F-8D6180061BD1}"/>
              </a:ext>
            </a:extLst>
          </p:cNvPr>
          <p:cNvSpPr/>
          <p:nvPr/>
        </p:nvSpPr>
        <p:spPr>
          <a:xfrm>
            <a:off x="2288313" y="1687738"/>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10</a:t>
            </a:r>
          </a:p>
        </p:txBody>
      </p:sp>
      <p:sp>
        <p:nvSpPr>
          <p:cNvPr id="26" name="Rectangle: Rounded Corners 25">
            <a:extLst>
              <a:ext uri="{FF2B5EF4-FFF2-40B4-BE49-F238E27FC236}">
                <a16:creationId xmlns:a16="http://schemas.microsoft.com/office/drawing/2014/main" id="{9A51849B-8EA1-41FA-9BB2-53E52C9842B5}"/>
              </a:ext>
            </a:extLst>
          </p:cNvPr>
          <p:cNvSpPr/>
          <p:nvPr/>
        </p:nvSpPr>
        <p:spPr>
          <a:xfrm>
            <a:off x="1804253" y="4100965"/>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12</a:t>
            </a:r>
          </a:p>
        </p:txBody>
      </p:sp>
      <p:sp>
        <p:nvSpPr>
          <p:cNvPr id="27" name="Rectangle: Rounded Corners 26">
            <a:extLst>
              <a:ext uri="{FF2B5EF4-FFF2-40B4-BE49-F238E27FC236}">
                <a16:creationId xmlns:a16="http://schemas.microsoft.com/office/drawing/2014/main" id="{16A4715F-BB85-455A-88CB-DC76027F946C}"/>
              </a:ext>
            </a:extLst>
          </p:cNvPr>
          <p:cNvSpPr/>
          <p:nvPr/>
        </p:nvSpPr>
        <p:spPr>
          <a:xfrm>
            <a:off x="691915" y="4624237"/>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3</a:t>
            </a:r>
          </a:p>
        </p:txBody>
      </p:sp>
      <p:sp>
        <p:nvSpPr>
          <p:cNvPr id="28" name="Rectangle: Rounded Corners 27">
            <a:extLst>
              <a:ext uri="{FF2B5EF4-FFF2-40B4-BE49-F238E27FC236}">
                <a16:creationId xmlns:a16="http://schemas.microsoft.com/office/drawing/2014/main" id="{08730310-52D0-4230-9E88-B9D2AD675CB1}"/>
              </a:ext>
            </a:extLst>
          </p:cNvPr>
          <p:cNvSpPr/>
          <p:nvPr/>
        </p:nvSpPr>
        <p:spPr>
          <a:xfrm>
            <a:off x="797374" y="3665581"/>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a:t>
            </a:r>
          </a:p>
        </p:txBody>
      </p:sp>
      <p:sp>
        <p:nvSpPr>
          <p:cNvPr id="29" name="Rectangle: Rounded Corners 28">
            <a:extLst>
              <a:ext uri="{FF2B5EF4-FFF2-40B4-BE49-F238E27FC236}">
                <a16:creationId xmlns:a16="http://schemas.microsoft.com/office/drawing/2014/main" id="{11313555-3FEF-40DE-A3F7-D4F4EB7EE02C}"/>
              </a:ext>
            </a:extLst>
          </p:cNvPr>
          <p:cNvSpPr/>
          <p:nvPr/>
        </p:nvSpPr>
        <p:spPr>
          <a:xfrm>
            <a:off x="1310377" y="2788792"/>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8</a:t>
            </a:r>
          </a:p>
        </p:txBody>
      </p:sp>
      <p:sp>
        <p:nvSpPr>
          <p:cNvPr id="30" name="Rectangle: Rounded Corners 29">
            <a:extLst>
              <a:ext uri="{FF2B5EF4-FFF2-40B4-BE49-F238E27FC236}">
                <a16:creationId xmlns:a16="http://schemas.microsoft.com/office/drawing/2014/main" id="{142FDD7C-2EDB-4372-9497-0A9A6A30CAF7}"/>
              </a:ext>
            </a:extLst>
          </p:cNvPr>
          <p:cNvSpPr/>
          <p:nvPr/>
        </p:nvSpPr>
        <p:spPr>
          <a:xfrm>
            <a:off x="6625771" y="4620612"/>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7</a:t>
            </a:r>
          </a:p>
        </p:txBody>
      </p:sp>
      <p:sp>
        <p:nvSpPr>
          <p:cNvPr id="45" name="Rectangle: Rounded Corners 44">
            <a:extLst>
              <a:ext uri="{FF2B5EF4-FFF2-40B4-BE49-F238E27FC236}">
                <a16:creationId xmlns:a16="http://schemas.microsoft.com/office/drawing/2014/main" id="{39624BEA-6305-4F61-A607-49EAFD2560E7}"/>
              </a:ext>
            </a:extLst>
          </p:cNvPr>
          <p:cNvSpPr/>
          <p:nvPr/>
        </p:nvSpPr>
        <p:spPr>
          <a:xfrm>
            <a:off x="6768116" y="2947683"/>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a:t>
            </a:r>
          </a:p>
        </p:txBody>
      </p:sp>
      <p:sp>
        <p:nvSpPr>
          <p:cNvPr id="46" name="Rectangle: Rounded Corners 45">
            <a:extLst>
              <a:ext uri="{FF2B5EF4-FFF2-40B4-BE49-F238E27FC236}">
                <a16:creationId xmlns:a16="http://schemas.microsoft.com/office/drawing/2014/main" id="{E8D5B75A-41CB-47EC-86AF-FEB8D9220515}"/>
              </a:ext>
            </a:extLst>
          </p:cNvPr>
          <p:cNvSpPr/>
          <p:nvPr/>
        </p:nvSpPr>
        <p:spPr>
          <a:xfrm>
            <a:off x="7574357" y="2449738"/>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6</a:t>
            </a:r>
          </a:p>
        </p:txBody>
      </p:sp>
      <p:sp>
        <p:nvSpPr>
          <p:cNvPr id="47" name="Rectangle: Rounded Corners 46">
            <a:extLst>
              <a:ext uri="{FF2B5EF4-FFF2-40B4-BE49-F238E27FC236}">
                <a16:creationId xmlns:a16="http://schemas.microsoft.com/office/drawing/2014/main" id="{A89C9660-4B18-438A-9036-5F2AB9AFDF34}"/>
              </a:ext>
            </a:extLst>
          </p:cNvPr>
          <p:cNvSpPr/>
          <p:nvPr/>
        </p:nvSpPr>
        <p:spPr>
          <a:xfrm>
            <a:off x="6832965" y="1743192"/>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11</a:t>
            </a:r>
          </a:p>
        </p:txBody>
      </p:sp>
      <p:sp>
        <p:nvSpPr>
          <p:cNvPr id="48" name="Rectangle: Rounded Corners 47">
            <a:extLst>
              <a:ext uri="{FF2B5EF4-FFF2-40B4-BE49-F238E27FC236}">
                <a16:creationId xmlns:a16="http://schemas.microsoft.com/office/drawing/2014/main" id="{87AF731A-0BB8-409B-9FC9-44859087B364}"/>
              </a:ext>
            </a:extLst>
          </p:cNvPr>
          <p:cNvSpPr/>
          <p:nvPr/>
        </p:nvSpPr>
        <p:spPr>
          <a:xfrm>
            <a:off x="6768117" y="3749540"/>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9</a:t>
            </a:r>
          </a:p>
        </p:txBody>
      </p:sp>
      <p:sp>
        <p:nvSpPr>
          <p:cNvPr id="49" name="Rectangle: Rounded Corners 48">
            <a:extLst>
              <a:ext uri="{FF2B5EF4-FFF2-40B4-BE49-F238E27FC236}">
                <a16:creationId xmlns:a16="http://schemas.microsoft.com/office/drawing/2014/main" id="{C4933A21-C0AB-4D76-961D-350852324238}"/>
              </a:ext>
            </a:extLst>
          </p:cNvPr>
          <p:cNvSpPr/>
          <p:nvPr/>
        </p:nvSpPr>
        <p:spPr>
          <a:xfrm>
            <a:off x="7795939" y="4366915"/>
            <a:ext cx="662647" cy="4582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a:t>
            </a:r>
          </a:p>
        </p:txBody>
      </p:sp>
    </p:spTree>
    <p:extLst>
      <p:ext uri="{BB962C8B-B14F-4D97-AF65-F5344CB8AC3E}">
        <p14:creationId xmlns:p14="http://schemas.microsoft.com/office/powerpoint/2010/main" val="379040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32" name="Picture 31">
            <a:extLst>
              <a:ext uri="{FF2B5EF4-FFF2-40B4-BE49-F238E27FC236}">
                <a16:creationId xmlns:a16="http://schemas.microsoft.com/office/drawing/2014/main" id="{DA71CCB2-AE4E-428C-8252-0744073CB52A}"/>
              </a:ext>
            </a:extLst>
          </p:cNvPr>
          <p:cNvPicPr>
            <a:picLocks noChangeAspect="1"/>
          </p:cNvPicPr>
          <p:nvPr/>
        </p:nvPicPr>
        <p:blipFill>
          <a:blip r:embed="rId4"/>
          <a:stretch>
            <a:fillRect/>
          </a:stretch>
        </p:blipFill>
        <p:spPr>
          <a:xfrm>
            <a:off x="115438" y="137318"/>
            <a:ext cx="8913124" cy="6322100"/>
          </a:xfrm>
          <a:prstGeom prst="rect">
            <a:avLst/>
          </a:prstGeom>
        </p:spPr>
      </p:pic>
      <p:sp>
        <p:nvSpPr>
          <p:cNvPr id="33" name="Rectangle 32">
            <a:extLst>
              <a:ext uri="{FF2B5EF4-FFF2-40B4-BE49-F238E27FC236}">
                <a16:creationId xmlns:a16="http://schemas.microsoft.com/office/drawing/2014/main" id="{AE0EE8F9-98F2-4630-A273-81EBEA90A672}"/>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numbers have fallen off the clock face.</a:t>
            </a:r>
          </a:p>
          <a:p>
            <a:pPr algn="ctr"/>
            <a:r>
              <a:rPr lang="en-GB" sz="2000" b="1" dirty="0">
                <a:solidFill>
                  <a:schemeClr val="tx1"/>
                </a:solidFill>
                <a:latin typeface="Century Gothic" panose="020B0502020202020204" pitchFamily="34" charset="0"/>
              </a:rPr>
              <a:t>Position the numbers correctly.</a:t>
            </a:r>
          </a:p>
          <a:p>
            <a:pPr lvl="0" algn="ctr"/>
            <a:endParaRPr lang="en-GB" sz="24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36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time is it? How do you know? </a:t>
            </a:r>
          </a:p>
          <a:p>
            <a:pPr algn="ctr"/>
            <a:r>
              <a:rPr lang="en-GB" sz="2000" b="1" dirty="0">
                <a:solidFill>
                  <a:srgbClr val="FF0000"/>
                </a:solidFill>
                <a:latin typeface="Century Gothic" panose="020B0502020202020204" pitchFamily="34" charset="0"/>
              </a:rPr>
              <a:t>It is 5 o’clock.</a:t>
            </a:r>
            <a:r>
              <a:rPr lang="en-GB" sz="2000" b="1" dirty="0">
                <a:solidFill>
                  <a:schemeClr val="bg2">
                    <a:lumMod val="25000"/>
                  </a:schemeClr>
                </a:solidFill>
                <a:latin typeface="Century Gothic" panose="020B0502020202020204" pitchFamily="34" charset="0"/>
              </a:rPr>
              <a:t> </a:t>
            </a:r>
          </a:p>
          <a:p>
            <a:pPr algn="ctr"/>
            <a:r>
              <a:rPr lang="en-GB" sz="2000" b="1" dirty="0">
                <a:solidFill>
                  <a:srgbClr val="FF0000"/>
                </a:solidFill>
                <a:latin typeface="Century Gothic" panose="020B0502020202020204" pitchFamily="34" charset="0"/>
              </a:rPr>
              <a:t>The minute hand is pointing to 12 and the hour hand is pointing to 5.</a:t>
            </a: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0365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3" name="Picture 22">
            <a:extLst>
              <a:ext uri="{FF2B5EF4-FFF2-40B4-BE49-F238E27FC236}">
                <a16:creationId xmlns:a16="http://schemas.microsoft.com/office/drawing/2014/main" id="{13E63E01-48AC-4BA5-9FD8-232AB21046DF}"/>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4" name="Rectangle 23">
            <a:extLst>
              <a:ext uri="{FF2B5EF4-FFF2-40B4-BE49-F238E27FC236}">
                <a16:creationId xmlns:a16="http://schemas.microsoft.com/office/drawing/2014/main" id="{229BC0A9-8AC7-4965-AB0B-E2DF8E66009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clock shows 7 o’clock?  </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B27C2187-FFCF-46C5-B073-2AF096CCD291}"/>
              </a:ext>
            </a:extLst>
          </p:cNvPr>
          <p:cNvSpPr/>
          <p:nvPr/>
        </p:nvSpPr>
        <p:spPr>
          <a:xfrm>
            <a:off x="847688" y="4632960"/>
            <a:ext cx="1798320" cy="59905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Clock A</a:t>
            </a:r>
          </a:p>
        </p:txBody>
      </p:sp>
      <p:sp>
        <p:nvSpPr>
          <p:cNvPr id="26" name="Rectangle: Rounded Corners 25">
            <a:extLst>
              <a:ext uri="{FF2B5EF4-FFF2-40B4-BE49-F238E27FC236}">
                <a16:creationId xmlns:a16="http://schemas.microsoft.com/office/drawing/2014/main" id="{DCD9125B-290A-4172-AE9D-B6D48A77BBC7}"/>
              </a:ext>
            </a:extLst>
          </p:cNvPr>
          <p:cNvSpPr/>
          <p:nvPr/>
        </p:nvSpPr>
        <p:spPr>
          <a:xfrm>
            <a:off x="3672840" y="4632960"/>
            <a:ext cx="1798320" cy="59905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Clock B</a:t>
            </a:r>
          </a:p>
        </p:txBody>
      </p:sp>
      <p:sp>
        <p:nvSpPr>
          <p:cNvPr id="27" name="Rectangle: Rounded Corners 26">
            <a:extLst>
              <a:ext uri="{FF2B5EF4-FFF2-40B4-BE49-F238E27FC236}">
                <a16:creationId xmlns:a16="http://schemas.microsoft.com/office/drawing/2014/main" id="{FBD3490F-9B70-4FD8-B78F-3CEE5EB7AAFA}"/>
              </a:ext>
            </a:extLst>
          </p:cNvPr>
          <p:cNvSpPr/>
          <p:nvPr/>
        </p:nvSpPr>
        <p:spPr>
          <a:xfrm>
            <a:off x="6436480" y="4632960"/>
            <a:ext cx="1798320" cy="59905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Clock C</a:t>
            </a:r>
          </a:p>
        </p:txBody>
      </p:sp>
    </p:spTree>
    <p:extLst>
      <p:ext uri="{BB962C8B-B14F-4D97-AF65-F5344CB8AC3E}">
        <p14:creationId xmlns:p14="http://schemas.microsoft.com/office/powerpoint/2010/main" val="252755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3" name="Picture 22">
            <a:extLst>
              <a:ext uri="{FF2B5EF4-FFF2-40B4-BE49-F238E27FC236}">
                <a16:creationId xmlns:a16="http://schemas.microsoft.com/office/drawing/2014/main" id="{0872EA5F-8E66-4B3D-B5A2-BF74AF3720B9}"/>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4" name="Rectangle 23">
            <a:extLst>
              <a:ext uri="{FF2B5EF4-FFF2-40B4-BE49-F238E27FC236}">
                <a16:creationId xmlns:a16="http://schemas.microsoft.com/office/drawing/2014/main" id="{CEB86625-953A-440F-ABCB-FE845870376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clock shows 7 o’clock?  </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A5A60787-32AE-468D-8CD6-CDABE6ADD61B}"/>
              </a:ext>
            </a:extLst>
          </p:cNvPr>
          <p:cNvSpPr/>
          <p:nvPr/>
        </p:nvSpPr>
        <p:spPr>
          <a:xfrm>
            <a:off x="847688" y="4632960"/>
            <a:ext cx="1798320" cy="599057"/>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65000"/>
                  </a:schemeClr>
                </a:solidFill>
                <a:latin typeface="Century Gothic" panose="020B0502020202020204" pitchFamily="34" charset="0"/>
              </a:rPr>
              <a:t>Clock A</a:t>
            </a:r>
          </a:p>
        </p:txBody>
      </p:sp>
      <p:sp>
        <p:nvSpPr>
          <p:cNvPr id="26" name="Rectangle: Rounded Corners 25">
            <a:extLst>
              <a:ext uri="{FF2B5EF4-FFF2-40B4-BE49-F238E27FC236}">
                <a16:creationId xmlns:a16="http://schemas.microsoft.com/office/drawing/2014/main" id="{536BA3B1-A71E-45F3-BA39-2162B1D75548}"/>
              </a:ext>
            </a:extLst>
          </p:cNvPr>
          <p:cNvSpPr/>
          <p:nvPr/>
        </p:nvSpPr>
        <p:spPr>
          <a:xfrm>
            <a:off x="3672840" y="4632960"/>
            <a:ext cx="1798320" cy="599057"/>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65000"/>
                  </a:schemeClr>
                </a:solidFill>
                <a:latin typeface="Century Gothic" panose="020B0502020202020204" pitchFamily="34" charset="0"/>
              </a:rPr>
              <a:t>Clock B</a:t>
            </a:r>
          </a:p>
        </p:txBody>
      </p:sp>
      <p:sp>
        <p:nvSpPr>
          <p:cNvPr id="27" name="Rectangle: Rounded Corners 26">
            <a:extLst>
              <a:ext uri="{FF2B5EF4-FFF2-40B4-BE49-F238E27FC236}">
                <a16:creationId xmlns:a16="http://schemas.microsoft.com/office/drawing/2014/main" id="{17EB34DB-90CC-4AE3-8D4D-3544EA6F7EF4}"/>
              </a:ext>
            </a:extLst>
          </p:cNvPr>
          <p:cNvSpPr/>
          <p:nvPr/>
        </p:nvSpPr>
        <p:spPr>
          <a:xfrm>
            <a:off x="6436480" y="4632960"/>
            <a:ext cx="1798320" cy="599057"/>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Clock C</a:t>
            </a:r>
          </a:p>
        </p:txBody>
      </p:sp>
    </p:spTree>
    <p:extLst>
      <p:ext uri="{BB962C8B-B14F-4D97-AF65-F5344CB8AC3E}">
        <p14:creationId xmlns:p14="http://schemas.microsoft.com/office/powerpoint/2010/main" val="410962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3" name="Picture 12">
            <a:extLst>
              <a:ext uri="{FF2B5EF4-FFF2-40B4-BE49-F238E27FC236}">
                <a16:creationId xmlns:a16="http://schemas.microsoft.com/office/drawing/2014/main" id="{102BA54C-3D25-4468-B5F6-29125D434C81}"/>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4" name="Rectangle 13">
            <a:extLst>
              <a:ext uri="{FF2B5EF4-FFF2-40B4-BE49-F238E27FC236}">
                <a16:creationId xmlns:a16="http://schemas.microsoft.com/office/drawing/2014/main" id="{4D6C2A7E-8A0A-490C-BB0F-54DBF76873B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time shown on each clock in words.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2739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3" name="Picture 12">
            <a:extLst>
              <a:ext uri="{FF2B5EF4-FFF2-40B4-BE49-F238E27FC236}">
                <a16:creationId xmlns:a16="http://schemas.microsoft.com/office/drawing/2014/main" id="{102BA54C-3D25-4468-B5F6-29125D434C81}"/>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4" name="Rectangle 13">
            <a:extLst>
              <a:ext uri="{FF2B5EF4-FFF2-40B4-BE49-F238E27FC236}">
                <a16:creationId xmlns:a16="http://schemas.microsoft.com/office/drawing/2014/main" id="{4D6C2A7E-8A0A-490C-BB0F-54DBF76873B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time shown on each clock in words.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5E20F7BE-9EB0-4EA1-842A-2FC2400BA34B}"/>
              </a:ext>
            </a:extLst>
          </p:cNvPr>
          <p:cNvSpPr/>
          <p:nvPr/>
        </p:nvSpPr>
        <p:spPr>
          <a:xfrm>
            <a:off x="1987757" y="5046645"/>
            <a:ext cx="1860616" cy="46313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ten o’clock</a:t>
            </a:r>
          </a:p>
        </p:txBody>
      </p:sp>
      <p:sp>
        <p:nvSpPr>
          <p:cNvPr id="10" name="Rectangle: Rounded Corners 9">
            <a:extLst>
              <a:ext uri="{FF2B5EF4-FFF2-40B4-BE49-F238E27FC236}">
                <a16:creationId xmlns:a16="http://schemas.microsoft.com/office/drawing/2014/main" id="{7E3483AC-8FF4-46F8-B07A-CD6AF8880041}"/>
              </a:ext>
            </a:extLst>
          </p:cNvPr>
          <p:cNvSpPr/>
          <p:nvPr/>
        </p:nvSpPr>
        <p:spPr>
          <a:xfrm>
            <a:off x="5594352" y="5046645"/>
            <a:ext cx="1860616" cy="46313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eight o’clock</a:t>
            </a:r>
          </a:p>
        </p:txBody>
      </p:sp>
    </p:spTree>
    <p:extLst>
      <p:ext uri="{BB962C8B-B14F-4D97-AF65-F5344CB8AC3E}">
        <p14:creationId xmlns:p14="http://schemas.microsoft.com/office/powerpoint/2010/main" val="3706006083"/>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A12316-12FC-4E63-8EB1-C3CE34CE64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schemas.microsoft.com/office/infopath/2007/PartnerControls"/>
    <ds:schemaRef ds:uri="86144f90-c7b6-48d0-aae5-f5e9e48cc3d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5c7a0828-c5e4-45f8-a074-18a8fdc88ec6"/>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508</TotalTime>
  <Words>622</Words>
  <Application>Microsoft Office PowerPoint</Application>
  <PresentationFormat>On-screen Show (4:3)</PresentationFormat>
  <Paragraphs>343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7</cp:revision>
  <dcterms:created xsi:type="dcterms:W3CDTF">2018-03-17T10:08:43Z</dcterms:created>
  <dcterms:modified xsi:type="dcterms:W3CDTF">2019-05-24T11:55:37Z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536">
    <vt:lpwstr>268</vt:lpwstr>
  </property>
</Properties>
</file>