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8" r:id="rId4"/>
    <p:sldId id="269" r:id="rId5"/>
    <p:sldId id="270" r:id="rId6"/>
    <p:sldId id="271" r:id="rId7"/>
    <p:sldId id="272" r:id="rId8"/>
    <p:sldId id="273" r:id="rId9"/>
    <p:sldId id="274" r:id="rId10"/>
    <p:sldId id="275" r:id="rId11"/>
    <p:sldId id="276" r:id="rId12"/>
    <p:sldId id="267" r:id="rId13"/>
  </p:sldIdLst>
  <p:sldSz cx="9144000" cy="6858000" type="screen4x3"/>
  <p:notesSz cx="6858000" cy="9144000"/>
  <p:embeddedFontLst>
    <p:embeddedFont>
      <p:font typeface="Twinkl" pitchFamily="2" charset="0"/>
      <p:regular r:id="rId16"/>
      <p:bold r:id="rId17"/>
    </p:embeddedFont>
    <p:embeddedFont>
      <p:font typeface="Twinkl SemiBold" pitchFamily="2" charset="0"/>
      <p:bold r:id="rId18"/>
    </p:embeddedFont>
    <p:embeddedFont>
      <p:font typeface="Calibri" panose="020F0502020204030204" pitchFamily="34" charset="0"/>
      <p:regular r:id="rId19"/>
      <p:bold r:id="rId20"/>
      <p:italic r:id="rId21"/>
      <p:boldItalic r:id="rId22"/>
    </p:embeddedFont>
    <p:embeddedFont>
      <p:font typeface="Tuffy" panose="020B0603060100000000" pitchFamily="34"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43">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6489"/>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9" d="100"/>
          <a:sy n="109" d="100"/>
        </p:scale>
        <p:origin x="1656" y="108"/>
      </p:cViewPr>
      <p:guideLst>
        <p:guide orient="horz" pos="2160"/>
        <p:guide pos="2880"/>
        <p:guide pos="340"/>
        <p:guide orient="horz" pos="3974"/>
        <p:guide pos="5443"/>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11C4EF-98F4-4058-A0C6-9E1F2DD702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CAE246B-C013-41B8-938A-9E5EC8B579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EABAC7D-2916-4E59-9F89-86DE35271A4A}" type="datetimeFigureOut">
              <a:rPr lang="en-GB"/>
              <a:pPr>
                <a:defRPr/>
              </a:pPr>
              <a:t>24/10/2018</a:t>
            </a:fld>
            <a:endParaRPr lang="en-GB"/>
          </a:p>
        </p:txBody>
      </p:sp>
      <p:sp>
        <p:nvSpPr>
          <p:cNvPr id="4" name="Footer Placeholder 3">
            <a:extLst>
              <a:ext uri="{FF2B5EF4-FFF2-40B4-BE49-F238E27FC236}">
                <a16:creationId xmlns:a16="http://schemas.microsoft.com/office/drawing/2014/main" id="{F0AAF5A9-B905-4E4D-86BA-1B5424D379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9CC0877-CF48-4217-BB25-22CFCF9589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19B4B0B-BE48-40D3-8CC8-D8038CF97B7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60DA51-47BA-422B-A29E-720975F114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430E95E-39F9-4BE7-A547-AF0EA9318C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70AB9F0-F344-4A9C-BCA6-AB1B83E5FB35}" type="datetimeFigureOut">
              <a:rPr lang="en-GB"/>
              <a:pPr>
                <a:defRPr/>
              </a:pPr>
              <a:t>24/10/2018</a:t>
            </a:fld>
            <a:endParaRPr lang="en-GB"/>
          </a:p>
        </p:txBody>
      </p:sp>
      <p:sp>
        <p:nvSpPr>
          <p:cNvPr id="4" name="Slide Image Placeholder 3">
            <a:extLst>
              <a:ext uri="{FF2B5EF4-FFF2-40B4-BE49-F238E27FC236}">
                <a16:creationId xmlns:a16="http://schemas.microsoft.com/office/drawing/2014/main" id="{EEF96753-E73C-432C-88AD-02A1E3C9052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D7A84D5-98C3-4F91-ABBB-BC4B898DD92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18939E9-D675-4D0D-98E5-FF7BB99F6C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7CB254E-54F7-48E3-A45A-E8EF951FAC0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E776129-5C72-4983-9752-C73E4A87E13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8E69D54-236B-4DB8-87FE-5CA35C61E0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61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9C9B6D2A-C6E5-4CC3-91A7-6D30B065184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9C6A57E2-B3AB-4B38-9199-938A612238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92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C9C0249-7AA6-48EF-BB0F-90ECC13B366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9048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03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A8D3ED1-D2FD-4EA9-8A7B-D48ED25CC7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100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F8E94D2-3401-45B7-A396-EF221FACC379}"/>
              </a:ext>
            </a:extLst>
          </p:cNvPr>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94E052-E75C-4792-BB6A-B6E317FAA0D4}"/>
              </a:ext>
            </a:extLst>
          </p:cNvPr>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6" r:id="rId5"/>
  </p:sldLayoutIdLst>
  <p:txStyles>
    <p:titleStyle>
      <a:lvl1pPr algn="l" rtl="0" fontAlgn="base">
        <a:lnSpc>
          <a:spcPct val="90000"/>
        </a:lnSpc>
        <a:spcBef>
          <a:spcPct val="0"/>
        </a:spcBef>
        <a:spcAft>
          <a:spcPct val="0"/>
        </a:spcAft>
        <a:defRPr sz="4000" b="1" kern="1200">
          <a:solidFill>
            <a:srgbClr val="1C1C1C"/>
          </a:solidFill>
          <a:latin typeface="Twinkl" pitchFamily="50" charset="0"/>
          <a:ea typeface="+mj-ea"/>
          <a:cs typeface="+mj-cs"/>
        </a:defRPr>
      </a:lvl1pPr>
      <a:lvl2pPr algn="l" rtl="0" fontAlgn="base">
        <a:lnSpc>
          <a:spcPct val="90000"/>
        </a:lnSpc>
        <a:spcBef>
          <a:spcPct val="0"/>
        </a:spcBef>
        <a:spcAft>
          <a:spcPct val="0"/>
        </a:spcAft>
        <a:defRPr sz="4000" b="1">
          <a:solidFill>
            <a:srgbClr val="1C1C1C"/>
          </a:solidFill>
          <a:latin typeface="Twinkl" pitchFamily="2" charset="0"/>
        </a:defRPr>
      </a:lvl2pPr>
      <a:lvl3pPr algn="l" rtl="0" fontAlgn="base">
        <a:lnSpc>
          <a:spcPct val="90000"/>
        </a:lnSpc>
        <a:spcBef>
          <a:spcPct val="0"/>
        </a:spcBef>
        <a:spcAft>
          <a:spcPct val="0"/>
        </a:spcAft>
        <a:defRPr sz="4000" b="1">
          <a:solidFill>
            <a:srgbClr val="1C1C1C"/>
          </a:solidFill>
          <a:latin typeface="Twinkl" pitchFamily="2" charset="0"/>
        </a:defRPr>
      </a:lvl3pPr>
      <a:lvl4pPr algn="l" rtl="0" fontAlgn="base">
        <a:lnSpc>
          <a:spcPct val="90000"/>
        </a:lnSpc>
        <a:spcBef>
          <a:spcPct val="0"/>
        </a:spcBef>
        <a:spcAft>
          <a:spcPct val="0"/>
        </a:spcAft>
        <a:defRPr sz="4000" b="1">
          <a:solidFill>
            <a:srgbClr val="1C1C1C"/>
          </a:solidFill>
          <a:latin typeface="Twinkl" pitchFamily="2" charset="0"/>
        </a:defRPr>
      </a:lvl4pPr>
      <a:lvl5pPr algn="l" rtl="0" fontAlgn="base">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09C6347D-3734-4CDE-BE74-CF3CFED0F90F}"/>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Tapestry</a:t>
            </a:r>
          </a:p>
        </p:txBody>
      </p:sp>
      <p:sp>
        <p:nvSpPr>
          <p:cNvPr id="8" name="TextBox 7">
            <a:extLst>
              <a:ext uri="{FF2B5EF4-FFF2-40B4-BE49-F238E27FC236}">
                <a16:creationId xmlns:a16="http://schemas.microsoft.com/office/drawing/2014/main" id="{B6404A3A-4718-4185-B4B3-C05465156875}"/>
              </a:ext>
            </a:extLst>
          </p:cNvPr>
          <p:cNvSpPr txBox="1">
            <a:spLocks noChangeArrowheads="1"/>
          </p:cNvSpPr>
          <p:nvPr/>
        </p:nvSpPr>
        <p:spPr bwMode="auto">
          <a:xfrm>
            <a:off x="755650" y="2019300"/>
            <a:ext cx="38163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Anglo Saxons were skilled in textile crafts though not many examples have survived the last 2000 years. The most famous is the Bayeux Tapestry which was made in typical Anglo-Saxon style.</a:t>
            </a:r>
          </a:p>
          <a:p>
            <a:pPr eaLnBrk="1" hangingPunct="1"/>
            <a:endParaRPr lang="en-GB" altLang="en-US" sz="1600"/>
          </a:p>
          <a:p>
            <a:pPr eaLnBrk="1" hangingPunct="1"/>
            <a:r>
              <a:rPr lang="en-GB" altLang="en-US" sz="1600"/>
              <a:t>It is 68.38 metres long and 0.5 metres wide and woven from wool. It tells of the Norman conquest and the story of William the Conqueror defeating the English King, Harold, in 1066, resulting in the Battle of Hastings. For many years, it was thought to have been made in France but it is now known to have been made in England.</a:t>
            </a:r>
          </a:p>
        </p:txBody>
      </p:sp>
      <p:sp>
        <p:nvSpPr>
          <p:cNvPr id="17412" name="TextBox 12">
            <a:extLst>
              <a:ext uri="{FF2B5EF4-FFF2-40B4-BE49-F238E27FC236}">
                <a16:creationId xmlns:a16="http://schemas.microsoft.com/office/drawing/2014/main" id="{AF6D3EA7-C90E-4931-96D8-1DCD646B20D3}"/>
              </a:ext>
            </a:extLst>
          </p:cNvPr>
          <p:cNvSpPr txBox="1">
            <a:spLocks noChangeArrowheads="1"/>
          </p:cNvSpPr>
          <p:nvPr/>
        </p:nvSpPr>
        <p:spPr bwMode="auto">
          <a:xfrm>
            <a:off x="2663825" y="612457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LadyofHats – Own Photo, </a:t>
            </a:r>
            <a:r>
              <a:rPr lang="en-GB" altLang="en-US" sz="600">
                <a:latin typeface="Tuffy" panose="020B0603060100000000" pitchFamily="34" charset="0"/>
                <a:ea typeface="Tuffy" panose="020B0603060100000000" pitchFamily="34" charset="0"/>
                <a:cs typeface="Tuffy" panose="020B0603060100000000" pitchFamily="34" charset="0"/>
              </a:rPr>
              <a:t>CC-BY-SA-4.0.</a:t>
            </a:r>
          </a:p>
        </p:txBody>
      </p:sp>
      <p:pic>
        <p:nvPicPr>
          <p:cNvPr id="17413" name="Picture 2" descr="File:Fleeing bayeux tapestry.png">
            <a:extLst>
              <a:ext uri="{FF2B5EF4-FFF2-40B4-BE49-F238E27FC236}">
                <a16:creationId xmlns:a16="http://schemas.microsoft.com/office/drawing/2014/main" id="{5E1DA6DA-5BAB-453B-BFDD-EFCC7863A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93" t="793" r="2756" b="-793"/>
          <a:stretch>
            <a:fillRect/>
          </a:stretch>
        </p:blipFill>
        <p:spPr bwMode="auto">
          <a:xfrm>
            <a:off x="4572000" y="2078038"/>
            <a:ext cx="381635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C51B0F96-256C-46EA-8570-37690CB437CB}"/>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The Bayeux Tapestry</a:t>
            </a:r>
          </a:p>
        </p:txBody>
      </p:sp>
      <p:sp>
        <p:nvSpPr>
          <p:cNvPr id="18435" name="TextBox 7">
            <a:extLst>
              <a:ext uri="{FF2B5EF4-FFF2-40B4-BE49-F238E27FC236}">
                <a16:creationId xmlns:a16="http://schemas.microsoft.com/office/drawing/2014/main" id="{B8DEEA48-7A6C-47A9-9D9E-54CF9D823B72}"/>
              </a:ext>
            </a:extLst>
          </p:cNvPr>
          <p:cNvSpPr txBox="1">
            <a:spLocks noChangeArrowheads="1"/>
          </p:cNvSpPr>
          <p:nvPr/>
        </p:nvSpPr>
        <p:spPr bwMode="auto">
          <a:xfrm>
            <a:off x="755650" y="1893888"/>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1600"/>
              <a:t>Here is one of the fifty scenes which make up the Bayeux Tapestry.</a:t>
            </a:r>
          </a:p>
        </p:txBody>
      </p:sp>
      <p:sp>
        <p:nvSpPr>
          <p:cNvPr id="18436" name="TextBox 12">
            <a:extLst>
              <a:ext uri="{FF2B5EF4-FFF2-40B4-BE49-F238E27FC236}">
                <a16:creationId xmlns:a16="http://schemas.microsoft.com/office/drawing/2014/main" id="{9F61EE8E-B1C3-4E6A-9E21-D06AE581A0BD}"/>
              </a:ext>
            </a:extLst>
          </p:cNvPr>
          <p:cNvSpPr txBox="1">
            <a:spLocks noChangeArrowheads="1"/>
          </p:cNvSpPr>
          <p:nvPr/>
        </p:nvSpPr>
        <p:spPr bwMode="auto">
          <a:xfrm>
            <a:off x="2663825" y="612457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BayeuxTapestry–Self-published work, </a:t>
            </a:r>
            <a:r>
              <a:rPr lang="en-GB" altLang="en-US" sz="600">
                <a:latin typeface="Tuffy" panose="020B0603060100000000" pitchFamily="34" charset="0"/>
                <a:ea typeface="Tuffy" panose="020B0603060100000000" pitchFamily="34" charset="0"/>
                <a:cs typeface="Tuffy" panose="020B0603060100000000" pitchFamily="34" charset="0"/>
              </a:rPr>
              <a:t>CC-BY-SA-4.0.</a:t>
            </a:r>
          </a:p>
        </p:txBody>
      </p:sp>
      <p:pic>
        <p:nvPicPr>
          <p:cNvPr id="18437" name="Picture 2" descr="https://upload.wikimedia.org/wikipedia/commons/a/a4/BayeuxTapestryScene13.jpg">
            <a:extLst>
              <a:ext uri="{FF2B5EF4-FFF2-40B4-BE49-F238E27FC236}">
                <a16:creationId xmlns:a16="http://schemas.microsoft.com/office/drawing/2014/main" id="{A5567B9C-7474-4C32-B793-30B532123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789"/>
          <a:stretch>
            <a:fillRect/>
          </a:stretch>
        </p:blipFill>
        <p:spPr bwMode="auto">
          <a:xfrm>
            <a:off x="755650" y="2662238"/>
            <a:ext cx="76327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1ADF11-F082-46A2-990C-D400DBF15425}"/>
              </a:ext>
            </a:extLst>
          </p:cNvPr>
          <p:cNvSpPr>
            <a:spLocks noChangeArrowheads="1"/>
          </p:cNvSpPr>
          <p:nvPr/>
        </p:nvSpPr>
        <p:spPr bwMode="auto">
          <a:xfrm>
            <a:off x="755650" y="1978025"/>
            <a:ext cx="5672138" cy="1941513"/>
          </a:xfrm>
          <a:prstGeom prst="rect">
            <a:avLst/>
          </a:prstGeom>
          <a:solidFill>
            <a:schemeClr val="bg1"/>
          </a:solidFill>
          <a:ln w="28575">
            <a:solidFill>
              <a:srgbClr val="1A6489"/>
            </a:solidFill>
            <a:miter lim="800000"/>
            <a:headEnd/>
            <a:tailEnd/>
          </a:ln>
        </p:spPr>
        <p:txBody>
          <a:bodyPr lIns="108000" tIns="108000" rIns="1872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Anglo-Saxons lived in Britain from the 5</a:t>
            </a:r>
            <a:r>
              <a:rPr lang="en-GB" altLang="en-US" sz="1600" baseline="30000"/>
              <a:t>th</a:t>
            </a:r>
            <a:r>
              <a:rPr lang="en-GB" altLang="en-US" sz="1600"/>
              <a:t> century – so around AD 400. The term relates to people from mainly the Germanic areas of Europe, who migrated to Britain after Roman rule came to an end, and lived amongst the people already living in Britain.</a:t>
            </a:r>
          </a:p>
        </p:txBody>
      </p:sp>
      <p:pic>
        <p:nvPicPr>
          <p:cNvPr id="9" name="Picture 8">
            <a:extLst>
              <a:ext uri="{FF2B5EF4-FFF2-40B4-BE49-F238E27FC236}">
                <a16:creationId xmlns:a16="http://schemas.microsoft.com/office/drawing/2014/main" id="{C1544800-1C92-4B59-8DD3-2E205D031424}"/>
              </a:ext>
            </a:extLst>
          </p:cNvPr>
          <p:cNvPicPr>
            <a:picLocks noChangeAspect="1"/>
          </p:cNvPicPr>
          <p:nvPr/>
        </p:nvPicPr>
        <p:blipFill rotWithShape="1">
          <a:blip r:embed="rId2">
            <a:extLst>
              <a:ext uri="{28A0092B-C50C-407E-A947-70E740481C1C}">
                <a14:useLocalDpi xmlns:a14="http://schemas.microsoft.com/office/drawing/2010/main" val="0"/>
              </a:ext>
            </a:extLst>
          </a:blip>
          <a:srcRect l="14652" r="14652"/>
          <a:stretch/>
        </p:blipFill>
        <p:spPr>
          <a:xfrm>
            <a:off x="4572001" y="1961043"/>
            <a:ext cx="3816350" cy="3816350"/>
          </a:xfrm>
          <a:prstGeom prst="flowChartConnector">
            <a:avLst/>
          </a:prstGeom>
        </p:spPr>
      </p:pic>
      <p:sp>
        <p:nvSpPr>
          <p:cNvPr id="9220" name="Title 20">
            <a:extLst>
              <a:ext uri="{FF2B5EF4-FFF2-40B4-BE49-F238E27FC236}">
                <a16:creationId xmlns:a16="http://schemas.microsoft.com/office/drawing/2014/main" id="{AC67421A-F69F-41C9-B573-7558CCBD8DBA}"/>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Early Britain</a:t>
            </a:r>
          </a:p>
        </p:txBody>
      </p:sp>
      <p:sp>
        <p:nvSpPr>
          <p:cNvPr id="4" name="Oval 3">
            <a:extLst>
              <a:ext uri="{FF2B5EF4-FFF2-40B4-BE49-F238E27FC236}">
                <a16:creationId xmlns:a16="http://schemas.microsoft.com/office/drawing/2014/main" id="{13023156-31D3-4E4D-A48E-7B2B5A6B8BBC}"/>
              </a:ext>
            </a:extLst>
          </p:cNvPr>
          <p:cNvSpPr/>
          <p:nvPr/>
        </p:nvSpPr>
        <p:spPr>
          <a:xfrm>
            <a:off x="4572000" y="1978025"/>
            <a:ext cx="3816350" cy="3816350"/>
          </a:xfrm>
          <a:prstGeom prst="ellipse">
            <a:avLst/>
          </a:prstGeom>
          <a:noFill/>
          <a:ln w="38100">
            <a:solidFill>
              <a:srgbClr val="1A64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22" name="Picture 10">
            <a:extLst>
              <a:ext uri="{FF2B5EF4-FFF2-40B4-BE49-F238E27FC236}">
                <a16:creationId xmlns:a16="http://schemas.microsoft.com/office/drawing/2014/main" id="{2A569DA3-54C2-4574-9373-25E1A2B34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1960563"/>
            <a:ext cx="16446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7603624-E3DD-4A4B-B015-7D131A645AA8}"/>
              </a:ext>
            </a:extLst>
          </p:cNvPr>
          <p:cNvSpPr txBox="1">
            <a:spLocks noChangeArrowheads="1"/>
          </p:cNvSpPr>
          <p:nvPr/>
        </p:nvSpPr>
        <p:spPr bwMode="auto">
          <a:xfrm>
            <a:off x="763588" y="4121150"/>
            <a:ext cx="3816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Anglo-Saxons were highly skilled craftsmen and women who created jewellery, ceramics, sculptures and </a:t>
            </a:r>
            <a:br>
              <a:rPr lang="en-GB" altLang="en-US" sz="1600"/>
            </a:br>
            <a:r>
              <a:rPr lang="en-GB" altLang="en-US" sz="1600"/>
              <a:t>wall paintings.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53AA33-85DA-4911-842E-A2BC9EB3D6FF}"/>
              </a:ext>
            </a:extLst>
          </p:cNvPr>
          <p:cNvSpPr>
            <a:spLocks noChangeArrowheads="1"/>
          </p:cNvSpPr>
          <p:nvPr/>
        </p:nvSpPr>
        <p:spPr bwMode="auto">
          <a:xfrm>
            <a:off x="755650" y="1978025"/>
            <a:ext cx="5672138" cy="2433638"/>
          </a:xfrm>
          <a:prstGeom prst="rect">
            <a:avLst/>
          </a:prstGeom>
          <a:solidFill>
            <a:schemeClr val="bg1"/>
          </a:solidFill>
          <a:ln w="28575">
            <a:solidFill>
              <a:srgbClr val="1A6489"/>
            </a:solidFill>
            <a:miter lim="800000"/>
            <a:headEnd/>
            <a:tailEnd/>
          </a:ln>
        </p:spPr>
        <p:txBody>
          <a:bodyPr lIns="108000" tIns="108000" rIns="1872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Anglo-Saxons created buckles, jewellery and purse fittings which were made from gold, silver and bronze. The metal was beaten and engraved, often with dots and dashes representing the fur of animals. Gemstones like garnet were inlaid into the metal. Niello was used to add letters and symbols to the engraved items.</a:t>
            </a:r>
          </a:p>
        </p:txBody>
      </p:sp>
      <p:pic>
        <p:nvPicPr>
          <p:cNvPr id="2050" name="Picture 2" descr="File:Brit Mus Fuller Brooch.jpg">
            <a:extLst>
              <a:ext uri="{FF2B5EF4-FFF2-40B4-BE49-F238E27FC236}">
                <a16:creationId xmlns:a16="http://schemas.microsoft.com/office/drawing/2014/main" id="{CBBEEA0F-AE20-4669-8330-A0BAAB2EDB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37" r="11637"/>
          <a:stretch/>
        </p:blipFill>
        <p:spPr bwMode="auto">
          <a:xfrm>
            <a:off x="4563208" y="1957553"/>
            <a:ext cx="3816350" cy="381635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244" name="Title 20">
            <a:extLst>
              <a:ext uri="{FF2B5EF4-FFF2-40B4-BE49-F238E27FC236}">
                <a16:creationId xmlns:a16="http://schemas.microsoft.com/office/drawing/2014/main" id="{458C719A-C234-461E-ABD3-899F0FF11FC3}"/>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Metalwork Craft</a:t>
            </a:r>
          </a:p>
        </p:txBody>
      </p:sp>
      <p:sp>
        <p:nvSpPr>
          <p:cNvPr id="4" name="Oval 3">
            <a:extLst>
              <a:ext uri="{FF2B5EF4-FFF2-40B4-BE49-F238E27FC236}">
                <a16:creationId xmlns:a16="http://schemas.microsoft.com/office/drawing/2014/main" id="{13023156-31D3-4E4D-A48E-7B2B5A6B8BBC}"/>
              </a:ext>
            </a:extLst>
          </p:cNvPr>
          <p:cNvSpPr/>
          <p:nvPr/>
        </p:nvSpPr>
        <p:spPr>
          <a:xfrm>
            <a:off x="4572000" y="1978025"/>
            <a:ext cx="3816350" cy="3816350"/>
          </a:xfrm>
          <a:prstGeom prst="ellipse">
            <a:avLst/>
          </a:prstGeom>
          <a:noFill/>
          <a:ln w="38100">
            <a:solidFill>
              <a:srgbClr val="1A64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7">
            <a:extLst>
              <a:ext uri="{FF2B5EF4-FFF2-40B4-BE49-F238E27FC236}">
                <a16:creationId xmlns:a16="http://schemas.microsoft.com/office/drawing/2014/main" id="{B744AC60-2D36-4A51-97A0-66B4BE7577C3}"/>
              </a:ext>
            </a:extLst>
          </p:cNvPr>
          <p:cNvSpPr txBox="1">
            <a:spLocks noChangeArrowheads="1"/>
          </p:cNvSpPr>
          <p:nvPr/>
        </p:nvSpPr>
        <p:spPr bwMode="auto">
          <a:xfrm>
            <a:off x="755650" y="4564063"/>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Niello was a black paste made from copper, sulphur, silver and lead. </a:t>
            </a:r>
            <a:br>
              <a:rPr lang="en-GB" altLang="en-US" sz="1600"/>
            </a:br>
            <a:r>
              <a:rPr lang="en-GB" altLang="en-US" sz="1600"/>
              <a:t>It was added to the metal and then fired – heated to a very high temperature – to set the paste.</a:t>
            </a:r>
          </a:p>
        </p:txBody>
      </p:sp>
      <p:sp>
        <p:nvSpPr>
          <p:cNvPr id="10" name="TextBox 9">
            <a:extLst>
              <a:ext uri="{FF2B5EF4-FFF2-40B4-BE49-F238E27FC236}">
                <a16:creationId xmlns:a16="http://schemas.microsoft.com/office/drawing/2014/main" id="{2EBD7334-34BA-4050-8514-C15088FB8FC0}"/>
              </a:ext>
            </a:extLst>
          </p:cNvPr>
          <p:cNvSpPr txBox="1">
            <a:spLocks noChangeArrowheads="1"/>
          </p:cNvSpPr>
          <p:nvPr/>
        </p:nvSpPr>
        <p:spPr bwMode="auto">
          <a:xfrm>
            <a:off x="4194175" y="58547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1600"/>
              <a:t>The Fuller Broch – 9</a:t>
            </a:r>
            <a:r>
              <a:rPr lang="en-GB" altLang="en-US" sz="1600" baseline="30000"/>
              <a:t>th</a:t>
            </a:r>
            <a:r>
              <a:rPr lang="en-GB" altLang="en-US" sz="1600"/>
              <a:t> century Anglo-Saxon </a:t>
            </a:r>
          </a:p>
        </p:txBody>
      </p:sp>
      <p:sp>
        <p:nvSpPr>
          <p:cNvPr id="10248" name="TextBox 12">
            <a:extLst>
              <a:ext uri="{FF2B5EF4-FFF2-40B4-BE49-F238E27FC236}">
                <a16:creationId xmlns:a16="http://schemas.microsoft.com/office/drawing/2014/main" id="{D90CD967-18FA-4E82-88B9-B77FFA7E1EE4}"/>
              </a:ext>
            </a:extLst>
          </p:cNvPr>
          <p:cNvSpPr txBox="1">
            <a:spLocks noChangeArrowheads="1"/>
          </p:cNvSpPr>
          <p:nvPr/>
        </p:nvSpPr>
        <p:spPr bwMode="auto">
          <a:xfrm>
            <a:off x="4572000" y="619442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Johnbod - Own work, CC BY-SA 3.0</a:t>
            </a:r>
            <a:r>
              <a:rPr lang="en-GB" altLang="en-US" sz="600">
                <a:latin typeface="Tuffy" panose="020B0603060100000000" pitchFamily="34" charset="0"/>
                <a:ea typeface="Tuffy" panose="020B0603060100000000" pitchFamily="34" charset="0"/>
                <a:cs typeface="Tuffy" panose="020B06030601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19EA4625-BFA4-41CE-A451-4A73DCFA6E0B}"/>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The Great Buckle</a:t>
            </a:r>
          </a:p>
        </p:txBody>
      </p:sp>
      <p:sp>
        <p:nvSpPr>
          <p:cNvPr id="8" name="TextBox 7">
            <a:extLst>
              <a:ext uri="{FF2B5EF4-FFF2-40B4-BE49-F238E27FC236}">
                <a16:creationId xmlns:a16="http://schemas.microsoft.com/office/drawing/2014/main" id="{7CB3F4B9-4243-4AC9-81B0-3022FC1C6809}"/>
              </a:ext>
            </a:extLst>
          </p:cNvPr>
          <p:cNvSpPr txBox="1">
            <a:spLocks noChangeArrowheads="1"/>
          </p:cNvSpPr>
          <p:nvPr/>
        </p:nvSpPr>
        <p:spPr bwMode="auto">
          <a:xfrm>
            <a:off x="755650" y="2019300"/>
            <a:ext cx="38163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In 1939, an Anglo-Saxon burial site was discovered in Sutton Hoo, Suffolk. It consisted of a buried ship containing objects of incredible historical and archaeological importance.</a:t>
            </a:r>
          </a:p>
          <a:p>
            <a:pPr eaLnBrk="1" hangingPunct="1"/>
            <a:endParaRPr lang="en-GB" altLang="en-US" sz="1600"/>
          </a:p>
          <a:p>
            <a:pPr eaLnBrk="1" hangingPunct="1"/>
            <a:r>
              <a:rPr lang="en-GB" altLang="en-US" sz="1600"/>
              <a:t>This buckle, known as The Great Buckle, was part of the hoard. Its plate is hollow and has a hinge at the back. This reveals a secret chamber which might have contained a religious relic. The engraving is intricate and inlaid with niello.</a:t>
            </a:r>
          </a:p>
        </p:txBody>
      </p:sp>
      <p:sp>
        <p:nvSpPr>
          <p:cNvPr id="11268" name="TextBox 12">
            <a:extLst>
              <a:ext uri="{FF2B5EF4-FFF2-40B4-BE49-F238E27FC236}">
                <a16:creationId xmlns:a16="http://schemas.microsoft.com/office/drawing/2014/main" id="{311BAFFC-D506-4203-849A-EC22D33E0205}"/>
              </a:ext>
            </a:extLst>
          </p:cNvPr>
          <p:cNvSpPr txBox="1">
            <a:spLocks noChangeArrowheads="1"/>
          </p:cNvSpPr>
          <p:nvPr/>
        </p:nvSpPr>
        <p:spPr bwMode="auto">
          <a:xfrm>
            <a:off x="2663825" y="612457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Kenecjert –Self-published work, </a:t>
            </a:r>
            <a:r>
              <a:rPr lang="en-GB" altLang="en-US" sz="600">
                <a:latin typeface="Tuffy" panose="020B0603060100000000" pitchFamily="34" charset="0"/>
                <a:ea typeface="Tuffy" panose="020B0603060100000000" pitchFamily="34" charset="0"/>
                <a:cs typeface="Tuffy" panose="020B0603060100000000" pitchFamily="34" charset="0"/>
              </a:rPr>
              <a:t>CC-BY-SA-4.0.</a:t>
            </a:r>
          </a:p>
        </p:txBody>
      </p:sp>
      <p:pic>
        <p:nvPicPr>
          <p:cNvPr id="11269" name="Picture 2" descr="File:Anglo-Saxon Buckle from the Sutton Hoo Hoard, British Museum.jpg">
            <a:extLst>
              <a:ext uri="{FF2B5EF4-FFF2-40B4-BE49-F238E27FC236}">
                <a16:creationId xmlns:a16="http://schemas.microsoft.com/office/drawing/2014/main" id="{7E899123-C41F-4722-885D-5C422E163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81213"/>
            <a:ext cx="3805238"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563FC7D8-FC1F-46E3-901B-4DDF2F8FB06A}"/>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A Purse Lid</a:t>
            </a:r>
          </a:p>
        </p:txBody>
      </p:sp>
      <p:sp>
        <p:nvSpPr>
          <p:cNvPr id="8" name="TextBox 7">
            <a:extLst>
              <a:ext uri="{FF2B5EF4-FFF2-40B4-BE49-F238E27FC236}">
                <a16:creationId xmlns:a16="http://schemas.microsoft.com/office/drawing/2014/main" id="{AB771845-D2E2-4CE2-9226-38CBFF43DFCD}"/>
              </a:ext>
            </a:extLst>
          </p:cNvPr>
          <p:cNvSpPr txBox="1">
            <a:spLocks noChangeArrowheads="1"/>
          </p:cNvSpPr>
          <p:nvPr/>
        </p:nvSpPr>
        <p:spPr bwMode="auto">
          <a:xfrm>
            <a:off x="755650" y="1922463"/>
            <a:ext cx="7632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Purse lids were attached to the fabric of a purse and would clasp shut. This purse lid was also part of the Sutton Hoo hoard and was discovered in the burial mound thought to be that of the Anglo-Saxon King of East Anglia, Raedwald. It is decorated in gold and garnet enamel and is a sign of great wealth.</a:t>
            </a:r>
          </a:p>
        </p:txBody>
      </p:sp>
      <p:sp>
        <p:nvSpPr>
          <p:cNvPr id="12292" name="TextBox 12">
            <a:extLst>
              <a:ext uri="{FF2B5EF4-FFF2-40B4-BE49-F238E27FC236}">
                <a16:creationId xmlns:a16="http://schemas.microsoft.com/office/drawing/2014/main" id="{CEA61763-F223-4F0D-BD54-87F7307B865E}"/>
              </a:ext>
            </a:extLst>
          </p:cNvPr>
          <p:cNvSpPr txBox="1">
            <a:spLocks noChangeArrowheads="1"/>
          </p:cNvSpPr>
          <p:nvPr/>
        </p:nvSpPr>
        <p:spPr bwMode="auto">
          <a:xfrm>
            <a:off x="2663825" y="6124575"/>
            <a:ext cx="381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pl-PL" altLang="en-US" sz="600">
                <a:latin typeface="Tuffy" panose="020B0603060100000000" pitchFamily="34" charset="0"/>
                <a:ea typeface="Tuffy" panose="020B0603060100000000" pitchFamily="34" charset="0"/>
                <a:cs typeface="Tuffy" panose="020B0603060100000000" pitchFamily="34" charset="0"/>
              </a:rPr>
              <a:t>By Geni - Photo by user:geni, CC BY-SA 4.0</a:t>
            </a:r>
            <a:r>
              <a:rPr lang="pl-PL" altLang="en-US" sz="800"/>
              <a:t>,</a:t>
            </a:r>
            <a:endParaRPr lang="en-GB" altLang="en-US" sz="600">
              <a:latin typeface="Tuffy" panose="020B0603060100000000" pitchFamily="34" charset="0"/>
              <a:ea typeface="Tuffy" panose="020B0603060100000000" pitchFamily="34" charset="0"/>
              <a:cs typeface="Tuffy" panose="020B0603060100000000" pitchFamily="34" charset="0"/>
            </a:endParaRPr>
          </a:p>
        </p:txBody>
      </p:sp>
      <p:pic>
        <p:nvPicPr>
          <p:cNvPr id="12293" name="Picture 2" descr="File:Sutton hoo purse lid02017.JPG">
            <a:extLst>
              <a:ext uri="{FF2B5EF4-FFF2-40B4-BE49-F238E27FC236}">
                <a16:creationId xmlns:a16="http://schemas.microsoft.com/office/drawing/2014/main" id="{271AE7B8-59C9-43B3-B002-0DD4CC260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3163888"/>
            <a:ext cx="44545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7FD972-025E-4055-9578-972010A805F6}"/>
              </a:ext>
            </a:extLst>
          </p:cNvPr>
          <p:cNvSpPr>
            <a:spLocks noChangeArrowheads="1"/>
          </p:cNvSpPr>
          <p:nvPr/>
        </p:nvSpPr>
        <p:spPr bwMode="auto">
          <a:xfrm>
            <a:off x="755650" y="1978025"/>
            <a:ext cx="5672138" cy="2679700"/>
          </a:xfrm>
          <a:prstGeom prst="rect">
            <a:avLst/>
          </a:prstGeom>
          <a:solidFill>
            <a:schemeClr val="bg1"/>
          </a:solidFill>
          <a:ln w="28575">
            <a:solidFill>
              <a:srgbClr val="1A6489"/>
            </a:solidFill>
            <a:miter lim="800000"/>
            <a:headEnd/>
            <a:tailEnd/>
          </a:ln>
        </p:spPr>
        <p:txBody>
          <a:bodyPr lIns="108000" tIns="108000" rIns="1800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Alfred Jewel is made from enamel and quartz and surrounded by gold. It was made for Alfred the Great, who was the King of Wessex from AD 871 to AD 899. </a:t>
            </a:r>
          </a:p>
          <a:p>
            <a:pPr eaLnBrk="1" hangingPunct="1"/>
            <a:r>
              <a:rPr lang="en-GB" altLang="en-US" sz="1600"/>
              <a:t>It was designed to be on the top of a pointing stick used to point at words when reading a book. There is the </a:t>
            </a:r>
            <a:br>
              <a:rPr lang="en-GB" altLang="en-US" sz="1600"/>
            </a:br>
            <a:r>
              <a:rPr lang="en-GB" altLang="en-US" sz="1600"/>
              <a:t>figure of a man inside the teardrop </a:t>
            </a:r>
            <a:br>
              <a:rPr lang="en-GB" altLang="en-US" sz="1600"/>
            </a:br>
            <a:r>
              <a:rPr lang="en-GB" altLang="en-US" sz="1600"/>
              <a:t>shape and this is thought to be of Christ.</a:t>
            </a:r>
          </a:p>
        </p:txBody>
      </p:sp>
      <p:pic>
        <p:nvPicPr>
          <p:cNvPr id="5124" name="Picture 4" descr="File:Alfred-jewel-ashmolean.jpg">
            <a:extLst>
              <a:ext uri="{FF2B5EF4-FFF2-40B4-BE49-F238E27FC236}">
                <a16:creationId xmlns:a16="http://schemas.microsoft.com/office/drawing/2014/main" id="{78B9A162-68C8-48C6-B044-7B183FBAB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11" b="15888"/>
          <a:stretch/>
        </p:blipFill>
        <p:spPr bwMode="auto">
          <a:xfrm>
            <a:off x="4572001" y="1978187"/>
            <a:ext cx="3816349" cy="3816349"/>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3316" name="Title 20">
            <a:extLst>
              <a:ext uri="{FF2B5EF4-FFF2-40B4-BE49-F238E27FC236}">
                <a16:creationId xmlns:a16="http://schemas.microsoft.com/office/drawing/2014/main" id="{85F90075-6B3A-4F7A-8B42-038A079F9DEA}"/>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The Alfred Jewel</a:t>
            </a:r>
          </a:p>
        </p:txBody>
      </p:sp>
      <p:sp>
        <p:nvSpPr>
          <p:cNvPr id="4" name="Oval 3">
            <a:extLst>
              <a:ext uri="{FF2B5EF4-FFF2-40B4-BE49-F238E27FC236}">
                <a16:creationId xmlns:a16="http://schemas.microsoft.com/office/drawing/2014/main" id="{13023156-31D3-4E4D-A48E-7B2B5A6B8BBC}"/>
              </a:ext>
            </a:extLst>
          </p:cNvPr>
          <p:cNvSpPr/>
          <p:nvPr/>
        </p:nvSpPr>
        <p:spPr>
          <a:xfrm>
            <a:off x="4572000" y="1978025"/>
            <a:ext cx="3816350" cy="3816350"/>
          </a:xfrm>
          <a:prstGeom prst="ellipse">
            <a:avLst/>
          </a:prstGeom>
          <a:noFill/>
          <a:ln w="38100">
            <a:solidFill>
              <a:srgbClr val="1A64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7">
            <a:extLst>
              <a:ext uri="{FF2B5EF4-FFF2-40B4-BE49-F238E27FC236}">
                <a16:creationId xmlns:a16="http://schemas.microsoft.com/office/drawing/2014/main" id="{55923C84-C1E9-4D38-B3D6-4F4162CE3D7C}"/>
              </a:ext>
            </a:extLst>
          </p:cNvPr>
          <p:cNvSpPr txBox="1">
            <a:spLocks noChangeArrowheads="1"/>
          </p:cNvSpPr>
          <p:nvPr/>
        </p:nvSpPr>
        <p:spPr bwMode="auto">
          <a:xfrm>
            <a:off x="755650" y="4876800"/>
            <a:ext cx="3816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Alfred Jewel is engraved with the phrase </a:t>
            </a:r>
            <a:r>
              <a:rPr lang="en-GB" altLang="en-US" sz="1600" b="1"/>
              <a:t>aelfred mec heht gewyrcan</a:t>
            </a:r>
            <a:r>
              <a:rPr lang="en-GB" altLang="en-US" sz="1600"/>
              <a:t> which means </a:t>
            </a:r>
            <a:r>
              <a:rPr lang="en-GB" altLang="en-US" sz="1600" b="1"/>
              <a:t>Alfred ordered me made</a:t>
            </a:r>
            <a:r>
              <a:rPr lang="en-GB" altLang="en-US" sz="1600"/>
              <a:t>. </a:t>
            </a:r>
          </a:p>
        </p:txBody>
      </p:sp>
      <p:sp>
        <p:nvSpPr>
          <p:cNvPr id="13319" name="TextBox 12">
            <a:extLst>
              <a:ext uri="{FF2B5EF4-FFF2-40B4-BE49-F238E27FC236}">
                <a16:creationId xmlns:a16="http://schemas.microsoft.com/office/drawing/2014/main" id="{064F34CC-F7FF-4E91-9D98-ABA75FE9EE2E}"/>
              </a:ext>
            </a:extLst>
          </p:cNvPr>
          <p:cNvSpPr txBox="1">
            <a:spLocks noChangeArrowheads="1"/>
          </p:cNvSpPr>
          <p:nvPr/>
        </p:nvSpPr>
        <p:spPr bwMode="auto">
          <a:xfrm>
            <a:off x="4572000" y="612457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Mkooiman - Own work, </a:t>
            </a:r>
            <a:r>
              <a:rPr lang="en-GB" altLang="en-US" sz="600">
                <a:latin typeface="Tuffy" panose="020B0603060100000000" pitchFamily="34" charset="0"/>
                <a:ea typeface="Tuffy" panose="020B0603060100000000" pitchFamily="34" charset="0"/>
                <a:cs typeface="Tuffy" panose="020B0603060100000000" pitchFamily="34" charset="0"/>
              </a:rPr>
              <a:t>GFDL CC-BY-SA.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6F564E4-CB8B-4BCB-995B-E52544A3EFCC}"/>
              </a:ext>
            </a:extLst>
          </p:cNvPr>
          <p:cNvSpPr>
            <a:spLocks noChangeArrowheads="1"/>
          </p:cNvSpPr>
          <p:nvPr/>
        </p:nvSpPr>
        <p:spPr bwMode="auto">
          <a:xfrm>
            <a:off x="755650" y="3470275"/>
            <a:ext cx="5672138" cy="955675"/>
          </a:xfrm>
          <a:prstGeom prst="rect">
            <a:avLst/>
          </a:prstGeom>
          <a:solidFill>
            <a:schemeClr val="bg1"/>
          </a:solidFill>
          <a:ln w="28575">
            <a:solidFill>
              <a:srgbClr val="1A6489"/>
            </a:solidFill>
            <a:miter lim="800000"/>
            <a:headEnd/>
            <a:tailEnd/>
          </a:ln>
        </p:spPr>
        <p:txBody>
          <a:bodyPr lIns="108000" tIns="108000" rIns="1872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These remnants of crosses are at St Mary’s Church, Masham, North Yorkshire. </a:t>
            </a:r>
          </a:p>
        </p:txBody>
      </p:sp>
      <p:pic>
        <p:nvPicPr>
          <p:cNvPr id="6150" name="Picture 6" descr="File:Anglo-Saxon carved stones, St Mary the Virgin Church, Masham, Yorkshire.jpg">
            <a:extLst>
              <a:ext uri="{FF2B5EF4-FFF2-40B4-BE49-F238E27FC236}">
                <a16:creationId xmlns:a16="http://schemas.microsoft.com/office/drawing/2014/main" id="{5BD36B27-013C-40F4-9970-FEC6A896BE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4564550" y="2036111"/>
            <a:ext cx="3823800" cy="382380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4340" name="Title 20">
            <a:extLst>
              <a:ext uri="{FF2B5EF4-FFF2-40B4-BE49-F238E27FC236}">
                <a16:creationId xmlns:a16="http://schemas.microsoft.com/office/drawing/2014/main" id="{F7D2E8D7-9060-48B7-9148-E428D1484D58}"/>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Stone </a:t>
            </a:r>
            <a:r>
              <a:rPr lang="en-GB" altLang="en-US" sz="3600" dirty="0">
                <a:solidFill>
                  <a:schemeClr val="bg1"/>
                </a:solidFill>
                <a:latin typeface="Twinkl SemiBold" pitchFamily="2" charset="0"/>
              </a:rPr>
              <a:t>Sculpture and Carving</a:t>
            </a:r>
          </a:p>
        </p:txBody>
      </p:sp>
      <p:sp>
        <p:nvSpPr>
          <p:cNvPr id="8" name="TextBox 7">
            <a:extLst>
              <a:ext uri="{FF2B5EF4-FFF2-40B4-BE49-F238E27FC236}">
                <a16:creationId xmlns:a16="http://schemas.microsoft.com/office/drawing/2014/main" id="{77FB4E5D-0FB0-42ED-97B4-C3673D68E141}"/>
              </a:ext>
            </a:extLst>
          </p:cNvPr>
          <p:cNvSpPr txBox="1">
            <a:spLocks noChangeArrowheads="1"/>
          </p:cNvSpPr>
          <p:nvPr/>
        </p:nvSpPr>
        <p:spPr bwMode="auto">
          <a:xfrm>
            <a:off x="755650" y="1922463"/>
            <a:ext cx="4668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Most Anglo-Saxon stone carving is of crosses on or beside churches. Many are now incomplete with carving faded.</a:t>
            </a:r>
          </a:p>
        </p:txBody>
      </p:sp>
      <p:sp>
        <p:nvSpPr>
          <p:cNvPr id="14342" name="TextBox 12">
            <a:extLst>
              <a:ext uri="{FF2B5EF4-FFF2-40B4-BE49-F238E27FC236}">
                <a16:creationId xmlns:a16="http://schemas.microsoft.com/office/drawing/2014/main" id="{3716BFA9-B4DC-4672-B2BF-7AB45A5C961D}"/>
              </a:ext>
            </a:extLst>
          </p:cNvPr>
          <p:cNvSpPr txBox="1">
            <a:spLocks noChangeArrowheads="1"/>
          </p:cNvSpPr>
          <p:nvPr/>
        </p:nvSpPr>
        <p:spPr bwMode="auto">
          <a:xfrm>
            <a:off x="5081588" y="6115050"/>
            <a:ext cx="2774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600">
                <a:latin typeface="Tuffy" panose="020B0603060100000000" pitchFamily="34" charset="0"/>
                <a:ea typeface="Tuffy" panose="020B0603060100000000" pitchFamily="34" charset="0"/>
                <a:cs typeface="Tuffy" panose="020B0603060100000000" pitchFamily="34" charset="0"/>
              </a:rPr>
              <a:t>Photo b</a:t>
            </a:r>
            <a:r>
              <a:rPr lang="pl-PL" altLang="en-US" sz="600">
                <a:latin typeface="Tuffy" panose="020B0603060100000000" pitchFamily="34" charset="0"/>
                <a:ea typeface="Tuffy" panose="020B0603060100000000" pitchFamily="34" charset="0"/>
                <a:cs typeface="Tuffy" panose="020B0603060100000000" pitchFamily="34" charset="0"/>
              </a:rPr>
              <a:t>y </a:t>
            </a:r>
            <a:r>
              <a:rPr lang="en-GB" altLang="en-US" sz="600">
                <a:latin typeface="Tuffy" panose="020B0603060100000000" pitchFamily="34" charset="0"/>
                <a:ea typeface="Tuffy" panose="020B0603060100000000" pitchFamily="34" charset="0"/>
                <a:cs typeface="Tuffy" panose="020B0603060100000000" pitchFamily="34" charset="0"/>
              </a:rPr>
              <a:t>Rosser1954, Photo by Doug Sim, -</a:t>
            </a:r>
            <a:r>
              <a:rPr lang="pl-PL" altLang="en-US" sz="600">
                <a:latin typeface="Tuffy" panose="020B0603060100000000" pitchFamily="34" charset="0"/>
                <a:ea typeface="Tuffy" panose="020B0603060100000000" pitchFamily="34" charset="0"/>
                <a:cs typeface="Tuffy" panose="020B0603060100000000" pitchFamily="34" charset="0"/>
              </a:rPr>
              <a:t>Photo by user:geni, CC BY-SA 4.0</a:t>
            </a:r>
            <a:r>
              <a:rPr lang="pl-PL" altLang="en-US" sz="800"/>
              <a:t>,</a:t>
            </a:r>
            <a:endParaRPr lang="en-GB" altLang="en-US" sz="600">
              <a:latin typeface="Tuffy" panose="020B0603060100000000" pitchFamily="34" charset="0"/>
              <a:ea typeface="Tuffy" panose="020B0603060100000000" pitchFamily="34" charset="0"/>
              <a:cs typeface="Tuffy" panose="020B0603060100000000" pitchFamily="34" charset="0"/>
            </a:endParaRPr>
          </a:p>
        </p:txBody>
      </p:sp>
      <p:sp>
        <p:nvSpPr>
          <p:cNvPr id="22" name="Rectangle 21">
            <a:extLst>
              <a:ext uri="{FF2B5EF4-FFF2-40B4-BE49-F238E27FC236}">
                <a16:creationId xmlns:a16="http://schemas.microsoft.com/office/drawing/2014/main" id="{F3DC6445-F20E-4C54-8823-B84E23055EC3}"/>
              </a:ext>
            </a:extLst>
          </p:cNvPr>
          <p:cNvSpPr>
            <a:spLocks noChangeArrowheads="1"/>
          </p:cNvSpPr>
          <p:nvPr/>
        </p:nvSpPr>
        <p:spPr bwMode="auto">
          <a:xfrm>
            <a:off x="755650" y="3476625"/>
            <a:ext cx="5672138" cy="1203325"/>
          </a:xfrm>
          <a:prstGeom prst="rect">
            <a:avLst/>
          </a:prstGeom>
          <a:solidFill>
            <a:schemeClr val="bg1"/>
          </a:solidFill>
          <a:ln w="28575">
            <a:solidFill>
              <a:srgbClr val="1A6489"/>
            </a:solidFill>
            <a:miter lim="800000"/>
            <a:headEnd/>
            <a:tailEnd/>
          </a:ln>
        </p:spPr>
        <p:txBody>
          <a:bodyPr lIns="108000" tIns="108000" rIns="1872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Gosforth Cross has images from Norse mythology carved into it. The gods Thor and Loki have been identified within the engravings.</a:t>
            </a:r>
          </a:p>
        </p:txBody>
      </p:sp>
      <p:pic>
        <p:nvPicPr>
          <p:cNvPr id="6152" name="Picture 8" descr="Image result for gosforth cross">
            <a:extLst>
              <a:ext uri="{FF2B5EF4-FFF2-40B4-BE49-F238E27FC236}">
                <a16:creationId xmlns:a16="http://schemas.microsoft.com/office/drawing/2014/main" id="{562787BF-FC4F-44B7-81AA-15B00BDFFE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0" b="27952"/>
          <a:stretch/>
        </p:blipFill>
        <p:spPr bwMode="auto">
          <a:xfrm>
            <a:off x="4572000" y="2036111"/>
            <a:ext cx="3816350" cy="381635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4678A4F-5D47-4B4F-85EB-D298596D6BE2}"/>
              </a:ext>
            </a:extLst>
          </p:cNvPr>
          <p:cNvSpPr>
            <a:spLocks noChangeArrowheads="1"/>
          </p:cNvSpPr>
          <p:nvPr/>
        </p:nvSpPr>
        <p:spPr bwMode="auto">
          <a:xfrm>
            <a:off x="755650" y="3470275"/>
            <a:ext cx="5672138" cy="1209675"/>
          </a:xfrm>
          <a:prstGeom prst="rect">
            <a:avLst/>
          </a:prstGeom>
          <a:solidFill>
            <a:schemeClr val="bg1"/>
          </a:solidFill>
          <a:ln w="28575">
            <a:solidFill>
              <a:srgbClr val="1A6489"/>
            </a:solidFill>
            <a:miter lim="800000"/>
            <a:headEnd/>
            <a:tailEnd/>
          </a:ln>
        </p:spPr>
        <p:txBody>
          <a:bodyPr lIns="108000" tIns="108000" rIns="1872000" bIns="108000" anchor="ct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This cross is in the churchyard of St Edward the Confessor in Leek, Staffordshire.</a:t>
            </a:r>
          </a:p>
        </p:txBody>
      </p:sp>
      <p:pic>
        <p:nvPicPr>
          <p:cNvPr id="6156" name="Picture 12" descr="File:Saxon cross, Leek.JPG">
            <a:extLst>
              <a:ext uri="{FF2B5EF4-FFF2-40B4-BE49-F238E27FC236}">
                <a16:creationId xmlns:a16="http://schemas.microsoft.com/office/drawing/2014/main" id="{BA6A7EB8-BEBD-43EE-A932-B02FC863E7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2" t="1134" r="622" b="23866"/>
          <a:stretch/>
        </p:blipFill>
        <p:spPr bwMode="auto">
          <a:xfrm>
            <a:off x="4557100" y="2036111"/>
            <a:ext cx="3823800" cy="382380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782BFF9-18E9-4638-852B-C0F5E6979A2E}"/>
              </a:ext>
            </a:extLst>
          </p:cNvPr>
          <p:cNvSpPr/>
          <p:nvPr/>
        </p:nvSpPr>
        <p:spPr>
          <a:xfrm>
            <a:off x="4564063" y="2043113"/>
            <a:ext cx="3816350" cy="3816350"/>
          </a:xfrm>
          <a:prstGeom prst="ellipse">
            <a:avLst/>
          </a:prstGeom>
          <a:noFill/>
          <a:ln w="38100">
            <a:solidFill>
              <a:srgbClr val="1A64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500"/>
                                        <p:tgtEl>
                                          <p:spTgt spid="6152"/>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156"/>
                                        </p:tgtEl>
                                        <p:attrNameLst>
                                          <p:attrName>style.visibility</p:attrName>
                                        </p:attrNameLst>
                                      </p:cBhvr>
                                      <p:to>
                                        <p:strVal val="visible"/>
                                      </p:to>
                                    </p:set>
                                    <p:animEffect transition="in" filter="fade">
                                      <p:cBhvr>
                                        <p:cTn id="26" dur="500"/>
                                        <p:tgtEl>
                                          <p:spTgt spid="6156"/>
                                        </p:tgtEl>
                                      </p:cBhvr>
                                    </p:animEffect>
                                  </p:childTnLst>
                                </p:cTn>
                              </p:par>
                            </p:childTnLst>
                          </p:cTn>
                        </p:par>
                        <p:par>
                          <p:cTn id="27" fill="hold" nodeType="afterGroup">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P spid="22"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85A519F8-0D09-455B-9288-F73996D5AF39}"/>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Ivory and Bone Carving</a:t>
            </a:r>
          </a:p>
        </p:txBody>
      </p:sp>
      <p:sp>
        <p:nvSpPr>
          <p:cNvPr id="15363" name="TextBox 7">
            <a:extLst>
              <a:ext uri="{FF2B5EF4-FFF2-40B4-BE49-F238E27FC236}">
                <a16:creationId xmlns:a16="http://schemas.microsoft.com/office/drawing/2014/main" id="{555BAB47-1C48-43D4-98E4-02CD99FAFA26}"/>
              </a:ext>
            </a:extLst>
          </p:cNvPr>
          <p:cNvSpPr txBox="1">
            <a:spLocks noChangeArrowheads="1"/>
          </p:cNvSpPr>
          <p:nvPr/>
        </p:nvSpPr>
        <p:spPr bwMode="auto">
          <a:xfrm>
            <a:off x="755650" y="189388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The Anglo-Saxons carved ivory and bone using ivory from the tusks of walruses and bones from whales.</a:t>
            </a:r>
          </a:p>
        </p:txBody>
      </p:sp>
      <p:sp>
        <p:nvSpPr>
          <p:cNvPr id="15364" name="TextBox 12">
            <a:extLst>
              <a:ext uri="{FF2B5EF4-FFF2-40B4-BE49-F238E27FC236}">
                <a16:creationId xmlns:a16="http://schemas.microsoft.com/office/drawing/2014/main" id="{A45D7553-4C64-4923-9097-116CB7C070F0}"/>
              </a:ext>
            </a:extLst>
          </p:cNvPr>
          <p:cNvSpPr txBox="1">
            <a:spLocks noChangeArrowheads="1"/>
          </p:cNvSpPr>
          <p:nvPr/>
        </p:nvSpPr>
        <p:spPr bwMode="auto">
          <a:xfrm>
            <a:off x="2663825" y="612457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Mike Peel,. By Hchc2009 –Self-published work, </a:t>
            </a:r>
            <a:r>
              <a:rPr lang="en-GB" altLang="en-US" sz="600">
                <a:latin typeface="Tuffy" panose="020B0603060100000000" pitchFamily="34" charset="0"/>
                <a:ea typeface="Tuffy" panose="020B0603060100000000" pitchFamily="34" charset="0"/>
                <a:cs typeface="Tuffy" panose="020B0603060100000000" pitchFamily="34" charset="0"/>
              </a:rPr>
              <a:t>CC-BY-SA-4.0.</a:t>
            </a:r>
          </a:p>
        </p:txBody>
      </p:sp>
      <p:sp>
        <p:nvSpPr>
          <p:cNvPr id="7" name="TextBox 6">
            <a:extLst>
              <a:ext uri="{FF2B5EF4-FFF2-40B4-BE49-F238E27FC236}">
                <a16:creationId xmlns:a16="http://schemas.microsoft.com/office/drawing/2014/main" id="{C0FF405A-A020-45BB-9063-574D82B551FC}"/>
              </a:ext>
            </a:extLst>
          </p:cNvPr>
          <p:cNvSpPr txBox="1">
            <a:spLocks noChangeArrowheads="1"/>
          </p:cNvSpPr>
          <p:nvPr/>
        </p:nvSpPr>
        <p:spPr bwMode="auto">
          <a:xfrm>
            <a:off x="730250" y="5346700"/>
            <a:ext cx="7683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Franks Casket is a small box carved from whalebone. It is decorated with images from the Bible and Roman history.</a:t>
            </a:r>
          </a:p>
        </p:txBody>
      </p:sp>
      <p:pic>
        <p:nvPicPr>
          <p:cNvPr id="7178" name="Picture 10" descr="File:Franks Casket 2.jpg">
            <a:extLst>
              <a:ext uri="{FF2B5EF4-FFF2-40B4-BE49-F238E27FC236}">
                <a16:creationId xmlns:a16="http://schemas.microsoft.com/office/drawing/2014/main" id="{872BB4F9-43C9-441E-BC48-55E0E4F09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25" y="2611438"/>
            <a:ext cx="38163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BE0F8010-750C-4C77-A591-E41B1E176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2398713"/>
            <a:ext cx="20478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3564037-1765-4E99-8236-8DB97C9031A0}"/>
              </a:ext>
            </a:extLst>
          </p:cNvPr>
          <p:cNvSpPr txBox="1">
            <a:spLocks noChangeArrowheads="1"/>
          </p:cNvSpPr>
          <p:nvPr/>
        </p:nvSpPr>
        <p:spPr bwMode="auto">
          <a:xfrm>
            <a:off x="730250" y="5346700"/>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This late 10</a:t>
            </a:r>
            <a:r>
              <a:rPr lang="en-GB" altLang="en-US" sz="1600" baseline="30000"/>
              <a:t>th</a:t>
            </a:r>
            <a:r>
              <a:rPr lang="en-GB" altLang="en-US" sz="1600"/>
              <a:t> century Anglo-Saxon cross, with the image of Christ carved from walrus ivory, is now on display at the Victoria and Albert Museum in London.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fade">
                                      <p:cBhvr>
                                        <p:cTn id="7" dur="500"/>
                                        <p:tgtEl>
                                          <p:spTgt spid="71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7178"/>
                                        </p:tgtEl>
                                      </p:cBhvr>
                                    </p:animEffect>
                                    <p:set>
                                      <p:cBhvr>
                                        <p:cTn id="15" dur="1" fill="hold">
                                          <p:stCondLst>
                                            <p:cond delay="499"/>
                                          </p:stCondLst>
                                        </p:cTn>
                                        <p:tgtEl>
                                          <p:spTgt spid="717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DDADE8-DB41-4178-84C7-EC6CDFC1DC28}"/>
              </a:ext>
            </a:extLst>
          </p:cNvPr>
          <p:cNvSpPr>
            <a:spLocks noChangeArrowheads="1"/>
          </p:cNvSpPr>
          <p:nvPr/>
        </p:nvSpPr>
        <p:spPr bwMode="auto">
          <a:xfrm>
            <a:off x="755650" y="1978025"/>
            <a:ext cx="5672138" cy="1449388"/>
          </a:xfrm>
          <a:prstGeom prst="rect">
            <a:avLst/>
          </a:prstGeom>
          <a:solidFill>
            <a:schemeClr val="bg1"/>
          </a:solidFill>
          <a:ln w="28575">
            <a:solidFill>
              <a:srgbClr val="1A6489"/>
            </a:solidFill>
            <a:miter lim="800000"/>
            <a:headEnd/>
            <a:tailEnd/>
          </a:ln>
        </p:spPr>
        <p:txBody>
          <a:bodyPr lIns="108000" tIns="108000" rIns="1800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600"/>
              <a:t>Anglo-Saxon glass was usually one colour and if used as a goblet, would have been a claw foot design. Glass beads were made and discovered in female burial sites.</a:t>
            </a:r>
          </a:p>
        </p:txBody>
      </p:sp>
      <p:pic>
        <p:nvPicPr>
          <p:cNvPr id="8196" name="Picture 4" descr="Image result for Claw beaker from Ringmere Farm">
            <a:extLst>
              <a:ext uri="{FF2B5EF4-FFF2-40B4-BE49-F238E27FC236}">
                <a16:creationId xmlns:a16="http://schemas.microsoft.com/office/drawing/2014/main" id="{202F747F-5337-4F81-B2A8-AE4DDF6E8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58" b="17142"/>
          <a:stretch/>
        </p:blipFill>
        <p:spPr bwMode="auto">
          <a:xfrm>
            <a:off x="4571999" y="1978186"/>
            <a:ext cx="3816351" cy="3816351"/>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6388" name="Title 20">
            <a:extLst>
              <a:ext uri="{FF2B5EF4-FFF2-40B4-BE49-F238E27FC236}">
                <a16:creationId xmlns:a16="http://schemas.microsoft.com/office/drawing/2014/main" id="{1CD6A309-DA82-4D7E-BAC2-0B3FCE9CA3B1}"/>
              </a:ext>
            </a:extLst>
          </p:cNvPr>
          <p:cNvSpPr>
            <a:spLocks noGrp="1" noChangeArrowheads="1"/>
          </p:cNvSpPr>
          <p:nvPr>
            <p:ph type="title"/>
          </p:nvPr>
        </p:nvSpPr>
        <p:spPr>
          <a:xfrm>
            <a:off x="447675" y="765175"/>
            <a:ext cx="8248650" cy="993775"/>
          </a:xfrm>
          <a:prstGeom prst="roundRect">
            <a:avLst>
              <a:gd name="adj" fmla="val 0"/>
            </a:avLst>
          </a:prstGeom>
          <a:solidFill>
            <a:srgbClr val="1A6489"/>
          </a:solidFill>
        </p:spPr>
        <p:txBody>
          <a:bodyPr/>
          <a:lstStyle/>
          <a:p>
            <a:r>
              <a:rPr lang="en-GB" altLang="en-US" sz="3600">
                <a:solidFill>
                  <a:schemeClr val="bg1"/>
                </a:solidFill>
                <a:latin typeface="Twinkl SemiBold" pitchFamily="2" charset="0"/>
              </a:rPr>
              <a:t>Glassware</a:t>
            </a:r>
          </a:p>
        </p:txBody>
      </p:sp>
      <p:sp>
        <p:nvSpPr>
          <p:cNvPr id="4" name="Oval 3">
            <a:extLst>
              <a:ext uri="{FF2B5EF4-FFF2-40B4-BE49-F238E27FC236}">
                <a16:creationId xmlns:a16="http://schemas.microsoft.com/office/drawing/2014/main" id="{13023156-31D3-4E4D-A48E-7B2B5A6B8BBC}"/>
              </a:ext>
            </a:extLst>
          </p:cNvPr>
          <p:cNvSpPr/>
          <p:nvPr/>
        </p:nvSpPr>
        <p:spPr>
          <a:xfrm>
            <a:off x="4572000" y="1978025"/>
            <a:ext cx="3816350" cy="3816350"/>
          </a:xfrm>
          <a:prstGeom prst="ellipse">
            <a:avLst/>
          </a:prstGeom>
          <a:noFill/>
          <a:ln w="38100">
            <a:solidFill>
              <a:srgbClr val="1A64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90" name="TextBox 12">
            <a:extLst>
              <a:ext uri="{FF2B5EF4-FFF2-40B4-BE49-F238E27FC236}">
                <a16:creationId xmlns:a16="http://schemas.microsoft.com/office/drawing/2014/main" id="{129494BC-4C9B-4BF2-A02E-F9E2FCD65DEF}"/>
              </a:ext>
            </a:extLst>
          </p:cNvPr>
          <p:cNvSpPr txBox="1">
            <a:spLocks noChangeArrowheads="1"/>
          </p:cNvSpPr>
          <p:nvPr/>
        </p:nvSpPr>
        <p:spPr bwMode="auto">
          <a:xfrm>
            <a:off x="4572000" y="6124575"/>
            <a:ext cx="3816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600">
                <a:latin typeface="Tuffy" panose="020B0603060100000000" pitchFamily="34" charset="0"/>
                <a:ea typeface="Tuffy" panose="020B0603060100000000" pitchFamily="34" charset="0"/>
                <a:cs typeface="Tuffy" panose="020B0603060100000000" pitchFamily="34" charset="0"/>
              </a:rPr>
              <a:t>By Ringlemeer - Own photo, </a:t>
            </a:r>
            <a:r>
              <a:rPr lang="en-GB" altLang="en-US" sz="600">
                <a:latin typeface="Tuffy" panose="020B0603060100000000" pitchFamily="34" charset="0"/>
                <a:ea typeface="Tuffy" panose="020B0603060100000000" pitchFamily="34" charset="0"/>
                <a:cs typeface="Tuffy" panose="020B0603060100000000" pitchFamily="34" charset="0"/>
              </a:rPr>
              <a:t>GFDL CC-BY-SA.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54</TotalTime>
  <Words>786</Words>
  <Application>Microsoft Office PowerPoint</Application>
  <PresentationFormat>On-screen Show (4:3)</PresentationFormat>
  <Paragraphs>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Arial</vt:lpstr>
      <vt:lpstr>Twinkl SemiBold</vt:lpstr>
      <vt:lpstr>Calibri</vt:lpstr>
      <vt:lpstr>Tuffy</vt:lpstr>
      <vt:lpstr>Office Theme</vt:lpstr>
      <vt:lpstr>PowerPoint Presentation</vt:lpstr>
      <vt:lpstr>Early Britain</vt:lpstr>
      <vt:lpstr>Metalwork Craft</vt:lpstr>
      <vt:lpstr>The Great Buckle</vt:lpstr>
      <vt:lpstr>A Purse Lid</vt:lpstr>
      <vt:lpstr>The Alfred Jewel</vt:lpstr>
      <vt:lpstr>Stone Sculpture and Carving</vt:lpstr>
      <vt:lpstr>Ivory and Bone Carving</vt:lpstr>
      <vt:lpstr>Glassware</vt:lpstr>
      <vt:lpstr>Tapestry</vt:lpstr>
      <vt:lpstr>The Bayeux Tapestry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Harvey Johnson</cp:lastModifiedBy>
  <cp:revision>10</cp:revision>
  <dcterms:created xsi:type="dcterms:W3CDTF">2018-10-23T07:31:07Z</dcterms:created>
  <dcterms:modified xsi:type="dcterms:W3CDTF">2018-10-24T14:14:32Z</dcterms:modified>
</cp:coreProperties>
</file>