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08" r:id="rId3"/>
    <p:sldId id="309" r:id="rId4"/>
    <p:sldId id="300" r:id="rId5"/>
    <p:sldId id="310" r:id="rId6"/>
    <p:sldId id="311" r:id="rId7"/>
    <p:sldId id="272" r:id="rId8"/>
    <p:sldId id="294" r:id="rId9"/>
    <p:sldId id="296" r:id="rId10"/>
    <p:sldId id="313" r:id="rId11"/>
    <p:sldId id="306" r:id="rId12"/>
    <p:sldId id="259" r:id="rId13"/>
    <p:sldId id="267" r:id="rId14"/>
    <p:sldId id="268" r:id="rId15"/>
    <p:sldId id="312" r:id="rId16"/>
    <p:sldId id="302" r:id="rId17"/>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3A9D3B1-F573-436E-9970-ADD5D1AA6601}">
          <p14:sldIdLst>
            <p14:sldId id="256"/>
            <p14:sldId id="308"/>
            <p14:sldId id="309"/>
            <p14:sldId id="300"/>
            <p14:sldId id="310"/>
            <p14:sldId id="311"/>
            <p14:sldId id="272"/>
            <p14:sldId id="294"/>
            <p14:sldId id="296"/>
            <p14:sldId id="313"/>
            <p14:sldId id="306"/>
            <p14:sldId id="259"/>
            <p14:sldId id="267"/>
          </p14:sldIdLst>
        </p14:section>
        <p14:section name="Untitled Section" id="{5615E6D9-E94B-4B55-9616-8F566310EB11}">
          <p14:sldIdLst>
            <p14:sldId id="268"/>
            <p14:sldId id="312"/>
            <p14:sldId id="3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314" autoAdjust="0"/>
  </p:normalViewPr>
  <p:slideViewPr>
    <p:cSldViewPr>
      <p:cViewPr varScale="1">
        <p:scale>
          <a:sx n="83" d="100"/>
          <a:sy n="83" d="100"/>
        </p:scale>
        <p:origin x="234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C3756E9B-2F22-40BF-BF36-9F9E01731CF8}" type="datetimeFigureOut">
              <a:rPr lang="en-GB" smtClean="0"/>
              <a:pPr/>
              <a:t>03/09/2020</a:t>
            </a:fld>
            <a:endParaRPr lang="en-GB"/>
          </a:p>
        </p:txBody>
      </p:sp>
      <p:sp>
        <p:nvSpPr>
          <p:cNvPr id="4" name="Footer Placehold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B4A20D56-7741-455E-BFFE-474B5206B153}" type="slidenum">
              <a:rPr lang="en-GB" smtClean="0"/>
              <a:pPr/>
              <a:t>‹#›</a:t>
            </a:fld>
            <a:endParaRPr lang="en-GB"/>
          </a:p>
        </p:txBody>
      </p:sp>
    </p:spTree>
    <p:extLst>
      <p:ext uri="{BB962C8B-B14F-4D97-AF65-F5344CB8AC3E}">
        <p14:creationId xmlns:p14="http://schemas.microsoft.com/office/powerpoint/2010/main" val="3943879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B04442C2-BC5E-4AF0-8936-1EF00834E6B8}" type="datetimeFigureOut">
              <a:rPr lang="en-US" smtClean="0"/>
              <a:pPr/>
              <a:t>9/3/2020</a:t>
            </a:fld>
            <a:endParaRPr lang="en-US"/>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69B31246-3107-4135-828F-771D27276295}" type="slidenum">
              <a:rPr lang="en-US" smtClean="0"/>
              <a:pPr/>
              <a:t>‹#›</a:t>
            </a:fld>
            <a:endParaRPr lang="en-US"/>
          </a:p>
        </p:txBody>
      </p:sp>
    </p:spTree>
    <p:extLst>
      <p:ext uri="{BB962C8B-B14F-4D97-AF65-F5344CB8AC3E}">
        <p14:creationId xmlns:p14="http://schemas.microsoft.com/office/powerpoint/2010/main" val="2691832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B31246-3107-4135-828F-771D27276295}" type="slidenum">
              <a:rPr lang="en-US" smtClean="0"/>
              <a:pPr/>
              <a:t>1</a:t>
            </a:fld>
            <a:endParaRPr lang="en-US"/>
          </a:p>
        </p:txBody>
      </p:sp>
    </p:spTree>
    <p:extLst>
      <p:ext uri="{BB962C8B-B14F-4D97-AF65-F5344CB8AC3E}">
        <p14:creationId xmlns:p14="http://schemas.microsoft.com/office/powerpoint/2010/main" val="440870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5F27B2-1BD4-49E8-BD81-6C26CDFBFAFA}" type="slidenum">
              <a:rPr lang="en-GB" altLang="en-US" smtClean="0">
                <a:latin typeface="Arial" panose="020B0604020202020204" pitchFamily="34" charset="0"/>
              </a:rPr>
              <a:pPr>
                <a:spcBef>
                  <a:spcPct val="0"/>
                </a:spcBef>
              </a:pPr>
              <a:t>10</a:t>
            </a:fld>
            <a:endParaRPr lang="en-GB" altLang="en-US" smtClean="0">
              <a:latin typeface="Arial" panose="020B0604020202020204" pitchFamily="34" charset="0"/>
            </a:endParaRPr>
          </a:p>
        </p:txBody>
      </p:sp>
    </p:spTree>
    <p:extLst>
      <p:ext uri="{BB962C8B-B14F-4D97-AF65-F5344CB8AC3E}">
        <p14:creationId xmlns:p14="http://schemas.microsoft.com/office/powerpoint/2010/main" val="2116086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Each term</a:t>
            </a:r>
            <a:r>
              <a:rPr lang="en-GB" baseline="0" dirty="0" smtClean="0"/>
              <a:t> the</a:t>
            </a:r>
            <a:r>
              <a:rPr lang="en-GB" dirty="0" smtClean="0"/>
              <a:t> methods</a:t>
            </a:r>
            <a:r>
              <a:rPr lang="en-GB" baseline="0" dirty="0" smtClean="0"/>
              <a:t> develop in order for the children to move onto short (standard/formal written methods).  In </a:t>
            </a:r>
            <a:r>
              <a:rPr lang="en-GB" baseline="0" dirty="0" err="1" smtClean="0"/>
              <a:t>Yr</a:t>
            </a:r>
            <a:r>
              <a:rPr lang="en-GB" baseline="0" dirty="0" smtClean="0"/>
              <a:t> 3 your children will learn methods  such as column addition and subtraction and later on in the year they will be introduced to the grid method for multiplication.  </a:t>
            </a:r>
          </a:p>
          <a:p>
            <a:endParaRPr lang="en-GB" baseline="0" dirty="0" smtClean="0"/>
          </a:p>
          <a:p>
            <a:r>
              <a:rPr lang="en-GB" baseline="0" dirty="0" smtClean="0"/>
              <a:t>Multiplication and division calculations will be based on the </a:t>
            </a:r>
            <a:r>
              <a:rPr lang="en-GB" baseline="0" dirty="0" err="1" smtClean="0"/>
              <a:t>childrens</a:t>
            </a:r>
            <a:r>
              <a:rPr lang="en-GB" baseline="0" dirty="0" smtClean="0"/>
              <a:t>’ knowledge of times tables – so very important to work on these.  Not just by rote but need to have an understanding of division and multiplication and be able to use both operations.</a:t>
            </a:r>
          </a:p>
          <a:p>
            <a:endParaRPr lang="en-GB" baseline="0" dirty="0" smtClean="0"/>
          </a:p>
          <a:p>
            <a:r>
              <a:rPr lang="en-GB" baseline="0" dirty="0" smtClean="0"/>
              <a:t>We will support the children by introducing them to certain strategies to help with their calculations for example:  number lines/hopping (to the next 10) and of course we use practical resources as much as possible to help put ideas into context.</a:t>
            </a:r>
          </a:p>
          <a:p>
            <a:endParaRPr lang="en-GB" baseline="0" dirty="0" smtClean="0"/>
          </a:p>
          <a:p>
            <a:r>
              <a:rPr lang="en-GB" baseline="0" dirty="0" smtClean="0"/>
              <a:t>A solid knowledge of the number system and how it works will really help your child as will knowing, understanding and having a fast recall of number facts: number bonds to 10, 20, 100, doubles and near doubles and  times tables.  </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69B31246-3107-4135-828F-771D27276295}" type="slidenum">
              <a:rPr lang="en-US" smtClean="0"/>
              <a:pPr/>
              <a:t>12</a:t>
            </a:fld>
            <a:endParaRPr lang="en-US"/>
          </a:p>
        </p:txBody>
      </p:sp>
    </p:spTree>
    <p:extLst>
      <p:ext uri="{BB962C8B-B14F-4D97-AF65-F5344CB8AC3E}">
        <p14:creationId xmlns:p14="http://schemas.microsoft.com/office/powerpoint/2010/main" val="46480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F4875-8164-4BDC-936C-0419DEFBBF05}" type="slidenum">
              <a:rPr lang="en-GB"/>
              <a:pPr/>
              <a:t>13</a:t>
            </a:fld>
            <a:endParaRPr lang="en-GB"/>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GB" dirty="0" smtClean="0"/>
              <a:t>The children are not expected to know them all straight away but</a:t>
            </a:r>
            <a:r>
              <a:rPr lang="en-GB" baseline="0" dirty="0" smtClean="0"/>
              <a:t> they are expected to learn (and continue to learn) their tables throughout the year. They will be tested weekly – first in order and then out of order.  The National expectation is for children in Year 3 to know and be able to use the 2, 5, 10, 3 ,4 &amp; 8 times tables and division facts by the end of year 3.   If the are ready they will also be given the 6, 7, 9, 11 &amp; 12 times tables to learn.</a:t>
            </a:r>
          </a:p>
          <a:p>
            <a:endParaRPr lang="en-GB" baseline="0" dirty="0" smtClean="0"/>
          </a:p>
          <a:p>
            <a:r>
              <a:rPr lang="en-GB" dirty="0" smtClean="0"/>
              <a:t>This </a:t>
            </a:r>
            <a:r>
              <a:rPr lang="en-GB" dirty="0"/>
              <a:t>cannot be emphasised enough. Once they get to Year 5 &amp; 6 if they don’t know their tables, they </a:t>
            </a:r>
            <a:r>
              <a:rPr lang="en-GB" dirty="0" smtClean="0"/>
              <a:t>will struggle to go </a:t>
            </a:r>
            <a:r>
              <a:rPr lang="en-GB" dirty="0"/>
              <a:t>any </a:t>
            </a:r>
            <a:r>
              <a:rPr lang="en-GB" dirty="0" smtClean="0"/>
              <a:t>further</a:t>
            </a:r>
            <a:r>
              <a:rPr lang="en-GB" baseline="0" dirty="0" smtClean="0"/>
              <a:t> (it underpins everything – fractions, long division, short division </a:t>
            </a:r>
            <a:r>
              <a:rPr lang="en-GB" baseline="0" dirty="0" err="1" smtClean="0"/>
              <a:t>etc</a:t>
            </a:r>
            <a:r>
              <a:rPr lang="en-GB" baseline="0" dirty="0" smtClean="0"/>
              <a:t>)</a:t>
            </a:r>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2855EA-F7D7-4D0E-A24F-EA26760C390C}" type="slidenum">
              <a:rPr lang="en-GB"/>
              <a:pPr/>
              <a:t>14</a:t>
            </a:fld>
            <a:endParaRPr lang="en-GB"/>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Will use for homework after Christmas. </a:t>
            </a:r>
            <a:endParaRPr lang="en-GB" dirty="0" smtClean="0"/>
          </a:p>
          <a:p>
            <a:r>
              <a:rPr lang="en-GB" baseline="0" dirty="0" smtClean="0"/>
              <a:t>It’s a great resource.  If for any reason there is a problem with the internet at home, let me know and they can always do it in the ICT suite.  </a:t>
            </a:r>
          </a:p>
          <a:p>
            <a:endParaRPr lang="en-GB" baseline="0" dirty="0" smtClean="0"/>
          </a:p>
          <a:p>
            <a:r>
              <a:rPr lang="en-GB" baseline="0" dirty="0" smtClean="0"/>
              <a:t>The idea is that they complete the tasks independently however, it’s absolutely fine to support them with this aspect of their homework too.   Sometimes, they might need a pencil and paper to hand to jot down some working out.  </a:t>
            </a:r>
          </a:p>
          <a:p>
            <a:endParaRPr lang="en-GB" baseline="0" dirty="0" smtClean="0"/>
          </a:p>
          <a:p>
            <a:r>
              <a:rPr lang="en-GB" baseline="0" dirty="0" smtClean="0"/>
              <a:t>Make sure that your child saves their work and checks out at the end as otherwise it won’t register that it’s been done/finished.</a:t>
            </a:r>
          </a:p>
          <a:p>
            <a:endParaRPr lang="en-GB" baseline="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57FEA1-44B9-4FB8-BEDC-A0910C68D954}" type="slidenum">
              <a:rPr lang="en-GB" altLang="en-US" smtClean="0">
                <a:latin typeface="Arial" panose="020B0604020202020204" pitchFamily="34" charset="0"/>
              </a:rPr>
              <a:pPr>
                <a:spcBef>
                  <a:spcPct val="0"/>
                </a:spcBef>
              </a:pPr>
              <a:t>15</a:t>
            </a:fld>
            <a:endParaRPr lang="en-GB" altLang="en-US" smtClean="0">
              <a:latin typeface="Arial" panose="020B0604020202020204" pitchFamily="34" charset="0"/>
            </a:endParaRPr>
          </a:p>
        </p:txBody>
      </p:sp>
    </p:spTree>
    <p:extLst>
      <p:ext uri="{BB962C8B-B14F-4D97-AF65-F5344CB8AC3E}">
        <p14:creationId xmlns:p14="http://schemas.microsoft.com/office/powerpoint/2010/main" val="1730614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B31246-3107-4135-828F-771D27276295}" type="slidenum">
              <a:rPr lang="en-US" smtClean="0"/>
              <a:pPr/>
              <a:t>16</a:t>
            </a:fld>
            <a:endParaRPr lang="en-US"/>
          </a:p>
        </p:txBody>
      </p:sp>
    </p:spTree>
    <p:extLst>
      <p:ext uri="{BB962C8B-B14F-4D97-AF65-F5344CB8AC3E}">
        <p14:creationId xmlns:p14="http://schemas.microsoft.com/office/powerpoint/2010/main" val="2193903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26D76F-B8DB-417C-ACDA-8EFAC2932A83}" type="slidenum">
              <a:rPr lang="en-GB" altLang="en-US" smtClean="0">
                <a:latin typeface="Arial" panose="020B0604020202020204" pitchFamily="34" charset="0"/>
              </a:rPr>
              <a:pPr>
                <a:spcBef>
                  <a:spcPct val="0"/>
                </a:spcBef>
              </a:pPr>
              <a:t>2</a:t>
            </a:fld>
            <a:endParaRPr lang="en-GB" altLang="en-US" smtClean="0">
              <a:latin typeface="Arial" panose="020B0604020202020204" pitchFamily="34" charset="0"/>
            </a:endParaRPr>
          </a:p>
        </p:txBody>
      </p:sp>
    </p:spTree>
    <p:extLst>
      <p:ext uri="{BB962C8B-B14F-4D97-AF65-F5344CB8AC3E}">
        <p14:creationId xmlns:p14="http://schemas.microsoft.com/office/powerpoint/2010/main" val="3285030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BF71F1-2DA6-49B6-8BC1-252C5ADDBBE4}" type="slidenum">
              <a:rPr lang="en-GB" altLang="en-US" smtClean="0">
                <a:latin typeface="Arial" panose="020B0604020202020204" pitchFamily="34" charset="0"/>
              </a:rPr>
              <a:pPr>
                <a:spcBef>
                  <a:spcPct val="0"/>
                </a:spcBef>
              </a:pPr>
              <a:t>3</a:t>
            </a:fld>
            <a:endParaRPr lang="en-GB" altLang="en-US" smtClean="0">
              <a:latin typeface="Arial" panose="020B0604020202020204" pitchFamily="34" charset="0"/>
            </a:endParaRPr>
          </a:p>
        </p:txBody>
      </p:sp>
    </p:spTree>
    <p:extLst>
      <p:ext uri="{BB962C8B-B14F-4D97-AF65-F5344CB8AC3E}">
        <p14:creationId xmlns:p14="http://schemas.microsoft.com/office/powerpoint/2010/main" val="3022045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Homework is set to support and enhance the work and learning done in school. It helps children to prepare for new lessons as well as consolidate learning. At the same time, the practise of tables, spelling and reading helps to keep things ‘ticking over’.</a:t>
            </a:r>
          </a:p>
          <a:p>
            <a:endParaRPr lang="en-GB" baseline="0" dirty="0" smtClean="0"/>
          </a:p>
          <a:p>
            <a:r>
              <a:rPr lang="en-GB" baseline="0" dirty="0" smtClean="0"/>
              <a:t>The tasks set should not take more than 20-30 </a:t>
            </a:r>
            <a:r>
              <a:rPr lang="en-GB" baseline="0" dirty="0" err="1" smtClean="0"/>
              <a:t>mins</a:t>
            </a:r>
            <a:r>
              <a:rPr lang="en-GB" baseline="0" dirty="0" smtClean="0"/>
              <a:t> to complete – timing is everything.  Perhaps do the spellings, reading and tables during the week and then find time at the weekend for any other tasks.  </a:t>
            </a:r>
          </a:p>
          <a:p>
            <a:endParaRPr lang="en-GB" baseline="0" dirty="0" smtClean="0"/>
          </a:p>
          <a:p>
            <a:r>
              <a:rPr lang="en-GB" baseline="0" dirty="0" smtClean="0"/>
              <a:t>We expect homework to be completed to the same high standard as work is in school. In a writing task, punctuation must be used correctly and common words shouldn’t be misspelt. Presentation should also be a high priority – work should have a title and be dated.</a:t>
            </a:r>
          </a:p>
        </p:txBody>
      </p:sp>
      <p:sp>
        <p:nvSpPr>
          <p:cNvPr id="4" name="Slide Number Placeholder 3"/>
          <p:cNvSpPr>
            <a:spLocks noGrp="1"/>
          </p:cNvSpPr>
          <p:nvPr>
            <p:ph type="sldNum" sz="quarter" idx="10"/>
          </p:nvPr>
        </p:nvSpPr>
        <p:spPr/>
        <p:txBody>
          <a:bodyPr/>
          <a:lstStyle/>
          <a:p>
            <a:fld id="{69B31246-3107-4135-828F-771D27276295}" type="slidenum">
              <a:rPr lang="en-US" smtClean="0"/>
              <a:pPr/>
              <a:t>4</a:t>
            </a:fld>
            <a:endParaRPr lang="en-US"/>
          </a:p>
        </p:txBody>
      </p:sp>
    </p:spTree>
    <p:extLst>
      <p:ext uri="{BB962C8B-B14F-4D97-AF65-F5344CB8AC3E}">
        <p14:creationId xmlns:p14="http://schemas.microsoft.com/office/powerpoint/2010/main" val="866372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308334-E785-40F9-BA6F-D74931857DBC}" type="slidenum">
              <a:rPr lang="en-GB" altLang="en-US" smtClean="0">
                <a:latin typeface="Arial" panose="020B0604020202020204" pitchFamily="34" charset="0"/>
              </a:rPr>
              <a:pPr>
                <a:spcBef>
                  <a:spcPct val="0"/>
                </a:spcBef>
              </a:pPr>
              <a:t>5</a:t>
            </a:fld>
            <a:endParaRPr lang="en-GB" altLang="en-US" smtClean="0">
              <a:latin typeface="Arial" panose="020B0604020202020204" pitchFamily="34" charset="0"/>
            </a:endParaRPr>
          </a:p>
        </p:txBody>
      </p:sp>
    </p:spTree>
    <p:extLst>
      <p:ext uri="{BB962C8B-B14F-4D97-AF65-F5344CB8AC3E}">
        <p14:creationId xmlns:p14="http://schemas.microsoft.com/office/powerpoint/2010/main" val="3080677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i="1"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E6716E-FAB5-4DD8-8D5E-324BD8E11843}" type="slidenum">
              <a:rPr lang="en-GB" altLang="en-US" smtClean="0">
                <a:latin typeface="Arial" panose="020B0604020202020204" pitchFamily="34" charset="0"/>
              </a:rPr>
              <a:pPr>
                <a:spcBef>
                  <a:spcPct val="0"/>
                </a:spcBef>
              </a:pPr>
              <a:t>6</a:t>
            </a:fld>
            <a:endParaRPr lang="en-GB" altLang="en-US" smtClean="0">
              <a:latin typeface="Arial" panose="020B0604020202020204" pitchFamily="34" charset="0"/>
            </a:endParaRPr>
          </a:p>
        </p:txBody>
      </p:sp>
    </p:spTree>
    <p:extLst>
      <p:ext uri="{BB962C8B-B14F-4D97-AF65-F5344CB8AC3E}">
        <p14:creationId xmlns:p14="http://schemas.microsoft.com/office/powerpoint/2010/main" val="393302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KS2</a:t>
            </a:r>
            <a:r>
              <a:rPr lang="en-GB" baseline="0" dirty="0" smtClean="0"/>
              <a:t> system which, if they haven’t already, your children will be progressing onto during this year.   </a:t>
            </a:r>
          </a:p>
          <a:p>
            <a:endParaRPr lang="en-GB" baseline="0" dirty="0" smtClean="0"/>
          </a:p>
          <a:p>
            <a:r>
              <a:rPr lang="en-GB" baseline="0" dirty="0" smtClean="0"/>
              <a:t>We assess the children’s reading at different times – they read with a teacher or TA during guided reading and other subjects and in class reading (together, reading their work to the class, reading a question out </a:t>
            </a:r>
            <a:r>
              <a:rPr lang="en-GB" baseline="0" dirty="0" err="1" smtClean="0"/>
              <a:t>etc</a:t>
            </a:r>
            <a:r>
              <a:rPr lang="en-GB" baseline="0" dirty="0" smtClean="0"/>
              <a:t>)</a:t>
            </a:r>
          </a:p>
          <a:p>
            <a:endParaRPr lang="en-GB" baseline="0" dirty="0" smtClean="0"/>
          </a:p>
          <a:p>
            <a:r>
              <a:rPr lang="en-GB" baseline="0" dirty="0" smtClean="0"/>
              <a:t>Given all this independence there are always teething problems at the beginning.  We will do our best to remind them to change their books.  Please record their reading accurately in the reading records.</a:t>
            </a:r>
          </a:p>
          <a:p>
            <a:endParaRPr lang="en-GB" dirty="0"/>
          </a:p>
        </p:txBody>
      </p:sp>
      <p:sp>
        <p:nvSpPr>
          <p:cNvPr id="4" name="Slide Number Placeholder 3"/>
          <p:cNvSpPr>
            <a:spLocks noGrp="1"/>
          </p:cNvSpPr>
          <p:nvPr>
            <p:ph type="sldNum" sz="quarter" idx="10"/>
          </p:nvPr>
        </p:nvSpPr>
        <p:spPr/>
        <p:txBody>
          <a:bodyPr/>
          <a:lstStyle/>
          <a:p>
            <a:fld id="{69B31246-3107-4135-828F-771D27276295}" type="slidenum">
              <a:rPr lang="en-US" smtClean="0"/>
              <a:pPr/>
              <a:t>7</a:t>
            </a:fld>
            <a:endParaRPr lang="en-US"/>
          </a:p>
        </p:txBody>
      </p:sp>
    </p:spTree>
    <p:extLst>
      <p:ext uri="{BB962C8B-B14F-4D97-AF65-F5344CB8AC3E}">
        <p14:creationId xmlns:p14="http://schemas.microsoft.com/office/powerpoint/2010/main" val="1588725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B31246-3107-4135-828F-771D27276295}" type="slidenum">
              <a:rPr lang="en-US" smtClean="0"/>
              <a:pPr/>
              <a:t>8</a:t>
            </a:fld>
            <a:endParaRPr lang="en-US"/>
          </a:p>
        </p:txBody>
      </p:sp>
    </p:spTree>
    <p:extLst>
      <p:ext uri="{BB962C8B-B14F-4D97-AF65-F5344CB8AC3E}">
        <p14:creationId xmlns:p14="http://schemas.microsoft.com/office/powerpoint/2010/main" val="2337002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B31246-3107-4135-828F-771D27276295}" type="slidenum">
              <a:rPr lang="en-US" smtClean="0"/>
              <a:pPr/>
              <a:t>9</a:t>
            </a:fld>
            <a:endParaRPr lang="en-US"/>
          </a:p>
        </p:txBody>
      </p:sp>
    </p:spTree>
    <p:extLst>
      <p:ext uri="{BB962C8B-B14F-4D97-AF65-F5344CB8AC3E}">
        <p14:creationId xmlns:p14="http://schemas.microsoft.com/office/powerpoint/2010/main" val="1703581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415184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2802153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394941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3835866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30588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12785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2447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134496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174405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268944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09037-5540-4053-9D54-52AED73551DA}" type="datetimeFigureOut">
              <a:rPr lang="en-GB" smtClean="0"/>
              <a:pPr/>
              <a:t>03/09/2020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587700-039F-43F8-99CB-602E6DA22EDF}" type="slidenum">
              <a:rPr lang="en-GB" smtClean="0"/>
              <a:pPr/>
              <a:t>‹#›</a:t>
            </a:fld>
            <a:endParaRPr lang="en-GB"/>
          </a:p>
        </p:txBody>
      </p:sp>
    </p:spTree>
    <p:extLst>
      <p:ext uri="{BB962C8B-B14F-4D97-AF65-F5344CB8AC3E}">
        <p14:creationId xmlns:p14="http://schemas.microsoft.com/office/powerpoint/2010/main" val="2544880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09037-5540-4053-9D54-52AED73551DA}" type="datetimeFigureOut">
              <a:rPr lang="en-GB" smtClean="0"/>
              <a:pPr/>
              <a:t>03/09/2020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87700-039F-43F8-99CB-602E6DA22EDF}" type="slidenum">
              <a:rPr lang="en-GB" smtClean="0"/>
              <a:pPr/>
              <a:t>‹#›</a:t>
            </a:fld>
            <a:endParaRPr lang="en-GB"/>
          </a:p>
        </p:txBody>
      </p:sp>
    </p:spTree>
    <p:extLst>
      <p:ext uri="{BB962C8B-B14F-4D97-AF65-F5344CB8AC3E}">
        <p14:creationId xmlns:p14="http://schemas.microsoft.com/office/powerpoint/2010/main" val="2573978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B.bassindale@wransom.herts.sch.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a.Swinburne@wransom.Herts.sch.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420888"/>
            <a:ext cx="7772400" cy="2304255"/>
          </a:xfrm>
        </p:spPr>
        <p:txBody>
          <a:bodyPr>
            <a:normAutofit fontScale="90000"/>
          </a:bodyPr>
          <a:lstStyle/>
          <a:p>
            <a:r>
              <a:rPr lang="en-GB" b="1" dirty="0" smtClean="0"/>
              <a:t>Introduction to Year 3</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Miss Swinburne &amp; </a:t>
            </a:r>
            <a:r>
              <a:rPr lang="en-GB" b="1" dirty="0" smtClean="0"/>
              <a:t>Mrs </a:t>
            </a:r>
            <a:r>
              <a:rPr lang="en-GB" b="1" dirty="0" err="1" smtClean="0"/>
              <a:t>Bassindale</a:t>
            </a:r>
            <a:r>
              <a:rPr lang="en-GB" b="1" dirty="0" smtClean="0"/>
              <a:t/>
            </a:r>
            <a:br>
              <a:rPr lang="en-GB" b="1" dirty="0" smtClean="0"/>
            </a:br>
            <a:r>
              <a:rPr lang="en-GB" b="1" dirty="0" smtClean="0"/>
              <a:t>September </a:t>
            </a:r>
            <a:r>
              <a:rPr lang="en-GB" b="1" dirty="0" smtClean="0"/>
              <a:t>2020</a:t>
            </a:r>
            <a:endParaRPr lang="en-GB" b="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5856" y="1849203"/>
            <a:ext cx="2713484" cy="2803933"/>
          </a:xfrm>
          <a:prstGeom prst="rect">
            <a:avLst/>
          </a:prstGeom>
        </p:spPr>
      </p:pic>
    </p:spTree>
    <p:extLst>
      <p:ext uri="{BB962C8B-B14F-4D97-AF65-F5344CB8AC3E}">
        <p14:creationId xmlns:p14="http://schemas.microsoft.com/office/powerpoint/2010/main" val="1718015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GB" dirty="0" smtClean="0">
                <a:latin typeface="Calibri" panose="020F0502020204030204" pitchFamily="34" charset="0"/>
                <a:cs typeface="Calibri" panose="020F0502020204030204" pitchFamily="34" charset="0"/>
              </a:rPr>
              <a:t>What can you do to help?</a:t>
            </a:r>
            <a:endParaRPr lang="en-GB" dirty="0" smtClean="0">
              <a:latin typeface="Calibri" panose="020F0502020204030204" pitchFamily="34" charset="0"/>
              <a:cs typeface="Calibri" panose="020F0502020204030204" pitchFamily="34" charset="0"/>
            </a:endParaRPr>
          </a:p>
        </p:txBody>
      </p:sp>
      <p:sp>
        <p:nvSpPr>
          <p:cNvPr id="27651" name="Rectangle 3"/>
          <p:cNvSpPr>
            <a:spLocks noGrp="1" noChangeArrowheads="1"/>
          </p:cNvSpPr>
          <p:nvPr>
            <p:ph type="body" idx="1"/>
          </p:nvPr>
        </p:nvSpPr>
        <p:spPr>
          <a:xfrm>
            <a:off x="377788" y="1600200"/>
            <a:ext cx="8388424" cy="4495800"/>
          </a:xfrm>
        </p:spPr>
        <p:txBody>
          <a:bodyPr>
            <a:normAutofit/>
          </a:bodyPr>
          <a:lstStyle/>
          <a:p>
            <a:pPr eaLnBrk="1" hangingPunct="1">
              <a:lnSpc>
                <a:spcPct val="80000"/>
              </a:lnSpc>
              <a:defRPr/>
            </a:pPr>
            <a:r>
              <a:rPr lang="en-GB" sz="2800" dirty="0" smtClean="0">
                <a:latin typeface="Calibri" panose="020F0502020204030204" pitchFamily="34" charset="0"/>
                <a:cs typeface="Calibri" panose="020F0502020204030204" pitchFamily="34" charset="0"/>
              </a:rPr>
              <a:t>Handwriting practice</a:t>
            </a:r>
          </a:p>
          <a:p>
            <a:pPr eaLnBrk="1" hangingPunct="1">
              <a:lnSpc>
                <a:spcPct val="80000"/>
              </a:lnSpc>
              <a:defRPr/>
            </a:pPr>
            <a:r>
              <a:rPr lang="en-GB" sz="2800" dirty="0" smtClean="0">
                <a:latin typeface="Calibri" panose="020F0502020204030204" pitchFamily="34" charset="0"/>
                <a:cs typeface="Calibri" panose="020F0502020204030204" pitchFamily="34" charset="0"/>
              </a:rPr>
              <a:t>Regular reading</a:t>
            </a:r>
          </a:p>
          <a:p>
            <a:pPr eaLnBrk="1" hangingPunct="1">
              <a:lnSpc>
                <a:spcPct val="80000"/>
              </a:lnSpc>
              <a:defRPr/>
            </a:pPr>
            <a:r>
              <a:rPr lang="en-GB" sz="2800" dirty="0" smtClean="0">
                <a:latin typeface="Calibri" panose="020F0502020204030204" pitchFamily="34" charset="0"/>
                <a:cs typeface="Calibri" panose="020F0502020204030204" pitchFamily="34" charset="0"/>
              </a:rPr>
              <a:t>Times tables (2,5, 10, 3, 4, 8)</a:t>
            </a:r>
          </a:p>
          <a:p>
            <a:pPr eaLnBrk="1" hangingPunct="1">
              <a:lnSpc>
                <a:spcPct val="80000"/>
              </a:lnSpc>
              <a:defRPr/>
            </a:pPr>
            <a:r>
              <a:rPr lang="en-GB" sz="2800" dirty="0" smtClean="0">
                <a:latin typeface="Calibri" panose="020F0502020204030204" pitchFamily="34" charset="0"/>
                <a:cs typeface="Calibri" panose="020F0502020204030204" pitchFamily="34" charset="0"/>
              </a:rPr>
              <a:t>Revise number facts (bonds, doubles, halves </a:t>
            </a:r>
            <a:r>
              <a:rPr lang="en-GB" sz="2800" dirty="0" err="1" smtClean="0">
                <a:latin typeface="Calibri" panose="020F0502020204030204" pitchFamily="34" charset="0"/>
                <a:cs typeface="Calibri" panose="020F0502020204030204" pitchFamily="34" charset="0"/>
              </a:rPr>
              <a:t>etc</a:t>
            </a:r>
            <a:r>
              <a:rPr lang="en-GB" sz="2800" dirty="0" smtClean="0">
                <a:latin typeface="Calibri" panose="020F0502020204030204" pitchFamily="34" charset="0"/>
                <a:cs typeface="Calibri" panose="020F0502020204030204" pitchFamily="34" charset="0"/>
              </a:rPr>
              <a:t>)</a:t>
            </a:r>
          </a:p>
          <a:p>
            <a:pPr eaLnBrk="1" hangingPunct="1">
              <a:lnSpc>
                <a:spcPct val="80000"/>
              </a:lnSpc>
              <a:defRPr/>
            </a:pPr>
            <a:r>
              <a:rPr lang="en-GB" sz="2800" dirty="0" smtClean="0">
                <a:latin typeface="Calibri" panose="020F0502020204030204" pitchFamily="34" charset="0"/>
                <a:cs typeface="Calibri" panose="020F0502020204030204" pitchFamily="34" charset="0"/>
              </a:rPr>
              <a:t>PE </a:t>
            </a:r>
            <a:r>
              <a:rPr lang="en-GB" sz="2800" dirty="0" smtClean="0">
                <a:latin typeface="Calibri" panose="020F0502020204030204" pitchFamily="34" charset="0"/>
                <a:cs typeface="Calibri" panose="020F0502020204030204" pitchFamily="34" charset="0"/>
              </a:rPr>
              <a:t>Kit – does it </a:t>
            </a:r>
            <a:r>
              <a:rPr lang="en-GB" sz="2800" dirty="0" smtClean="0">
                <a:latin typeface="Calibri" panose="020F0502020204030204" pitchFamily="34" charset="0"/>
                <a:cs typeface="Calibri" panose="020F0502020204030204" pitchFamily="34" charset="0"/>
              </a:rPr>
              <a:t>fit</a:t>
            </a:r>
            <a:r>
              <a:rPr lang="en-GB" sz="2800" dirty="0" smtClean="0">
                <a:latin typeface="Calibri" panose="020F0502020204030204" pitchFamily="34" charset="0"/>
                <a:cs typeface="Calibri" panose="020F0502020204030204" pitchFamily="34" charset="0"/>
              </a:rPr>
              <a:t>? </a:t>
            </a:r>
            <a:r>
              <a:rPr lang="en-GB" sz="2800" dirty="0" smtClean="0">
                <a:latin typeface="Calibri" panose="020F0502020204030204" pitchFamily="34" charset="0"/>
                <a:cs typeface="Calibri" panose="020F0502020204030204" pitchFamily="34" charset="0"/>
              </a:rPr>
              <a:t>Is it named?</a:t>
            </a:r>
          </a:p>
          <a:p>
            <a:pPr eaLnBrk="1" hangingPunct="1">
              <a:lnSpc>
                <a:spcPct val="80000"/>
              </a:lnSpc>
              <a:defRPr/>
            </a:pPr>
            <a:r>
              <a:rPr lang="en-GB" sz="2800" dirty="0" smtClean="0">
                <a:latin typeface="Calibri" panose="020F0502020204030204" pitchFamily="34" charset="0"/>
                <a:cs typeface="Calibri" panose="020F0502020204030204" pitchFamily="34" charset="0"/>
              </a:rPr>
              <a:t>Learn </a:t>
            </a:r>
            <a:r>
              <a:rPr lang="en-GB" sz="2800" dirty="0" smtClean="0">
                <a:latin typeface="Calibri" panose="020F0502020204030204" pitchFamily="34" charset="0"/>
                <a:cs typeface="Calibri" panose="020F0502020204030204" pitchFamily="34" charset="0"/>
              </a:rPr>
              <a:t>to tie shoelaces and neck ties</a:t>
            </a:r>
          </a:p>
          <a:p>
            <a:pPr marL="0" indent="0" eaLnBrk="1" hangingPunct="1">
              <a:lnSpc>
                <a:spcPct val="80000"/>
              </a:lnSpc>
              <a:buNone/>
              <a:defRPr/>
            </a:pPr>
            <a:endParaRPr lang="en-GB" sz="2800" dirty="0" smtClean="0">
              <a:latin typeface="Calibri" panose="020F0502020204030204" pitchFamily="34" charset="0"/>
              <a:cs typeface="Calibri" panose="020F0502020204030204" pitchFamily="34" charset="0"/>
            </a:endParaRPr>
          </a:p>
          <a:p>
            <a:pPr eaLnBrk="1" hangingPunct="1">
              <a:lnSpc>
                <a:spcPct val="80000"/>
              </a:lnSpc>
              <a:defRPr/>
            </a:pPr>
            <a:endParaRPr lang="en-GB" sz="2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547444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7631" y="439148"/>
            <a:ext cx="8908739" cy="6165014"/>
          </a:xfrm>
          <a:prstGeom prst="rect">
            <a:avLst/>
          </a:prstGeom>
        </p:spPr>
      </p:pic>
    </p:spTree>
    <p:extLst>
      <p:ext uri="{BB962C8B-B14F-4D97-AF65-F5344CB8AC3E}">
        <p14:creationId xmlns:p14="http://schemas.microsoft.com/office/powerpoint/2010/main" val="3240968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23875" y="1932635"/>
            <a:ext cx="8096250" cy="4019550"/>
          </a:xfrm>
          <a:prstGeom prst="rect">
            <a:avLst/>
          </a:prstGeom>
        </p:spPr>
      </p:pic>
      <p:sp>
        <p:nvSpPr>
          <p:cNvPr id="3" name="Title 1"/>
          <p:cNvSpPr>
            <a:spLocks noGrp="1"/>
          </p:cNvSpPr>
          <p:nvPr>
            <p:ph type="title"/>
          </p:nvPr>
        </p:nvSpPr>
        <p:spPr>
          <a:xfrm>
            <a:off x="457200" y="476672"/>
            <a:ext cx="8229600" cy="1143000"/>
          </a:xfrm>
        </p:spPr>
        <p:txBody>
          <a:bodyPr>
            <a:noAutofit/>
          </a:bodyPr>
          <a:lstStyle/>
          <a:p>
            <a:r>
              <a:rPr lang="en-US" sz="8000" dirty="0" err="1" smtClean="0">
                <a:solidFill>
                  <a:schemeClr val="bg1"/>
                </a:solidFill>
              </a:rPr>
              <a:t>Maths</a:t>
            </a:r>
            <a:endParaRPr lang="en-US" sz="8000" dirty="0">
              <a:solidFill>
                <a:schemeClr val="bg1"/>
              </a:solidFill>
            </a:endParaRPr>
          </a:p>
        </p:txBody>
      </p:sp>
    </p:spTree>
    <p:extLst>
      <p:ext uri="{BB962C8B-B14F-4D97-AF65-F5344CB8AC3E}">
        <p14:creationId xmlns:p14="http://schemas.microsoft.com/office/powerpoint/2010/main" val="1638849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ctrTitle"/>
          </p:nvPr>
        </p:nvSpPr>
        <p:spPr>
          <a:xfrm>
            <a:off x="250825" y="2636838"/>
            <a:ext cx="8642350" cy="1470025"/>
          </a:xfrm>
        </p:spPr>
        <p:txBody>
          <a:bodyPr>
            <a:normAutofit fontScale="90000"/>
          </a:bodyPr>
          <a:lstStyle/>
          <a:p>
            <a:r>
              <a:rPr lang="en-GB" dirty="0">
                <a:latin typeface="+mn-lt"/>
              </a:rPr>
              <a:t>IT IS ESSENTIAL THAT ALL KEY STAGE 2 PUPILS KNOW THEIR MULTIPLICATION TABLES.</a:t>
            </a:r>
            <a:br>
              <a:rPr lang="en-GB" dirty="0">
                <a:latin typeface="+mn-lt"/>
              </a:rPr>
            </a:br>
            <a:r>
              <a:rPr lang="en-GB" sz="4000" dirty="0">
                <a:latin typeface="+mn-lt"/>
              </a:rPr>
              <a:t>	</a:t>
            </a:r>
            <a:br>
              <a:rPr lang="en-GB" sz="4000" dirty="0">
                <a:latin typeface="+mn-lt"/>
              </a:rPr>
            </a:br>
            <a:r>
              <a:rPr lang="en-GB" dirty="0" smtClean="0">
                <a:latin typeface="+mn-lt"/>
              </a:rPr>
              <a:t>This </a:t>
            </a:r>
            <a:r>
              <a:rPr lang="en-GB" dirty="0">
                <a:latin typeface="+mn-lt"/>
              </a:rPr>
              <a:t>is the foundation of all our mathematics</a:t>
            </a:r>
            <a:r>
              <a:rPr lang="en-GB" dirty="0" smtClean="0">
                <a:latin typeface="+mn-lt"/>
              </a:rPr>
              <a:t>!</a:t>
            </a:r>
            <a:br>
              <a:rPr lang="en-GB" dirty="0" smtClean="0">
                <a:latin typeface="+mn-lt"/>
              </a:rPr>
            </a:br>
            <a:r>
              <a:rPr lang="en-GB" dirty="0">
                <a:latin typeface="+mn-lt"/>
              </a:rPr>
              <a:t/>
            </a:r>
            <a:br>
              <a:rPr lang="en-GB" dirty="0">
                <a:latin typeface="+mn-lt"/>
              </a:rPr>
            </a:br>
            <a:r>
              <a:rPr lang="en-GB" dirty="0" smtClean="0">
                <a:latin typeface="+mn-lt"/>
              </a:rPr>
              <a:t>You can use Times Tables </a:t>
            </a:r>
            <a:r>
              <a:rPr lang="en-GB" dirty="0" err="1" smtClean="0">
                <a:latin typeface="+mn-lt"/>
              </a:rPr>
              <a:t>Rockstars</a:t>
            </a:r>
            <a:r>
              <a:rPr lang="en-GB" dirty="0" smtClean="0">
                <a:latin typeface="+mn-lt"/>
              </a:rPr>
              <a:t> to practise.  Log ins will be sent home in due course.</a:t>
            </a:r>
            <a:r>
              <a:rPr lang="en-GB" dirty="0">
                <a:latin typeface="+mn-lt"/>
              </a:rPr>
              <a:t/>
            </a:r>
            <a:br>
              <a:rPr lang="en-GB" dirty="0">
                <a:latin typeface="+mn-lt"/>
              </a:rPr>
            </a:br>
            <a:endParaRPr lang="en-US" dirty="0">
              <a:latin typeface="+mn-l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GB" sz="6000" dirty="0">
                <a:latin typeface="+mn-lt"/>
              </a:rPr>
              <a:t>www.mymaths.co.uk</a:t>
            </a:r>
            <a:endParaRPr lang="en-US" sz="6000" dirty="0">
              <a:latin typeface="+mn-lt"/>
            </a:endParaRPr>
          </a:p>
        </p:txBody>
      </p:sp>
      <p:sp>
        <p:nvSpPr>
          <p:cNvPr id="69635" name="Rectangle 3"/>
          <p:cNvSpPr>
            <a:spLocks noGrp="1" noChangeArrowheads="1"/>
          </p:cNvSpPr>
          <p:nvPr>
            <p:ph type="body" idx="1"/>
          </p:nvPr>
        </p:nvSpPr>
        <p:spPr/>
        <p:txBody>
          <a:bodyPr/>
          <a:lstStyle/>
          <a:p>
            <a:pPr>
              <a:lnSpc>
                <a:spcPct val="90000"/>
              </a:lnSpc>
            </a:pPr>
            <a:r>
              <a:rPr lang="en-GB" sz="2600" dirty="0" smtClean="0"/>
              <a:t>It </a:t>
            </a:r>
            <a:r>
              <a:rPr lang="en-GB" sz="2600" dirty="0"/>
              <a:t>is an interactive resource that can be used in the class as a teaching resource.</a:t>
            </a:r>
          </a:p>
          <a:p>
            <a:pPr>
              <a:lnSpc>
                <a:spcPct val="90000"/>
              </a:lnSpc>
            </a:pPr>
            <a:r>
              <a:rPr lang="en-GB" sz="2600" dirty="0"/>
              <a:t>It can be used by individuals as a teaching resource.</a:t>
            </a:r>
          </a:p>
          <a:p>
            <a:pPr>
              <a:lnSpc>
                <a:spcPct val="90000"/>
              </a:lnSpc>
            </a:pPr>
            <a:r>
              <a:rPr lang="en-GB" sz="2600" dirty="0"/>
              <a:t>It can be used at home for homework and revision.</a:t>
            </a:r>
          </a:p>
          <a:p>
            <a:pPr>
              <a:lnSpc>
                <a:spcPct val="90000"/>
              </a:lnSpc>
            </a:pPr>
            <a:r>
              <a:rPr lang="en-GB" sz="2600" dirty="0"/>
              <a:t>It provides a teacher with instant feedback as to how the pupils have done with their homework</a:t>
            </a:r>
            <a:r>
              <a:rPr lang="en-GB" sz="2600" dirty="0" smtClean="0"/>
              <a:t>.</a:t>
            </a:r>
          </a:p>
          <a:p>
            <a:pPr>
              <a:lnSpc>
                <a:spcPct val="90000"/>
              </a:lnSpc>
            </a:pPr>
            <a:r>
              <a:rPr lang="en-GB" sz="2600" dirty="0" err="1" smtClean="0"/>
              <a:t>MyMaths</a:t>
            </a:r>
            <a:r>
              <a:rPr lang="en-GB" sz="2600" dirty="0" smtClean="0"/>
              <a:t> log-ins will go home in homework books as and when required.</a:t>
            </a:r>
            <a:endParaRPr lang="en-GB" sz="26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GB" dirty="0" smtClean="0">
                <a:latin typeface="Calibri" panose="020F0502020204030204" pitchFamily="34" charset="0"/>
                <a:cs typeface="Calibri" panose="020F0502020204030204" pitchFamily="34" charset="0"/>
              </a:rPr>
              <a:t>Trips</a:t>
            </a:r>
          </a:p>
        </p:txBody>
      </p:sp>
      <p:sp>
        <p:nvSpPr>
          <p:cNvPr id="28675" name="Rectangle 3"/>
          <p:cNvSpPr>
            <a:spLocks noGrp="1" noChangeArrowheads="1"/>
          </p:cNvSpPr>
          <p:nvPr>
            <p:ph type="body" idx="1"/>
          </p:nvPr>
        </p:nvSpPr>
        <p:spPr>
          <a:xfrm>
            <a:off x="323528" y="1600200"/>
            <a:ext cx="8280920" cy="5257800"/>
          </a:xfrm>
        </p:spPr>
        <p:txBody>
          <a:bodyPr/>
          <a:lstStyle/>
          <a:p>
            <a:pPr eaLnBrk="1" hangingPunct="1">
              <a:defRPr/>
            </a:pPr>
            <a:r>
              <a:rPr lang="en-GB" sz="2800" dirty="0" smtClean="0">
                <a:latin typeface="Calibri" panose="020F0502020204030204" pitchFamily="34" charset="0"/>
                <a:cs typeface="Calibri" panose="020F0502020204030204" pitchFamily="34" charset="0"/>
              </a:rPr>
              <a:t>The children will have the opportunity to partake in a range of trips and experiences whilst in    Year 3.</a:t>
            </a:r>
          </a:p>
          <a:p>
            <a:pPr marL="0" indent="0" eaLnBrk="1" hangingPunct="1">
              <a:buFont typeface="Wingdings" panose="05000000000000000000" pitchFamily="2" charset="2"/>
              <a:buNone/>
              <a:defRPr/>
            </a:pPr>
            <a:endParaRPr lang="en-GB" sz="2800" dirty="0" smtClean="0">
              <a:latin typeface="Calibri" panose="020F0502020204030204" pitchFamily="34" charset="0"/>
              <a:cs typeface="Calibri" panose="020F0502020204030204" pitchFamily="34" charset="0"/>
            </a:endParaRPr>
          </a:p>
          <a:p>
            <a:pPr eaLnBrk="1" hangingPunct="1">
              <a:defRPr/>
            </a:pPr>
            <a:r>
              <a:rPr lang="en-GB" sz="2800" dirty="0" smtClean="0">
                <a:latin typeface="Calibri" panose="020F0502020204030204" pitchFamily="34" charset="0"/>
                <a:cs typeface="Calibri" panose="020F0502020204030204" pitchFamily="34" charset="0"/>
              </a:rPr>
              <a:t>Last </a:t>
            </a:r>
            <a:r>
              <a:rPr lang="en-GB" sz="2800" dirty="0" smtClean="0">
                <a:latin typeface="Calibri" panose="020F0502020204030204" pitchFamily="34" charset="0"/>
                <a:cs typeface="Calibri" panose="020F0502020204030204" pitchFamily="34" charset="0"/>
              </a:rPr>
              <a:t>year we visited Celtic </a:t>
            </a:r>
            <a:r>
              <a:rPr lang="en-GB" sz="2800" dirty="0">
                <a:latin typeface="Calibri" panose="020F0502020204030204" pitchFamily="34" charset="0"/>
                <a:cs typeface="Calibri" panose="020F0502020204030204" pitchFamily="34" charset="0"/>
              </a:rPr>
              <a:t>Harmony, Botanic Gardens </a:t>
            </a:r>
            <a:r>
              <a:rPr lang="en-GB" sz="2800" dirty="0" smtClean="0">
                <a:latin typeface="Calibri" panose="020F0502020204030204" pitchFamily="34" charset="0"/>
                <a:cs typeface="Calibri" panose="020F0502020204030204" pitchFamily="34" charset="0"/>
              </a:rPr>
              <a:t>in </a:t>
            </a:r>
            <a:r>
              <a:rPr lang="en-GB" sz="2800" dirty="0">
                <a:latin typeface="Calibri" panose="020F0502020204030204" pitchFamily="34" charset="0"/>
                <a:cs typeface="Calibri" panose="020F0502020204030204" pitchFamily="34" charset="0"/>
              </a:rPr>
              <a:t>Cambridge and </a:t>
            </a:r>
            <a:r>
              <a:rPr lang="en-GB" sz="2800" dirty="0" smtClean="0">
                <a:latin typeface="Calibri" panose="020F0502020204030204" pitchFamily="34" charset="0"/>
                <a:cs typeface="Calibri" panose="020F0502020204030204" pitchFamily="34" charset="0"/>
              </a:rPr>
              <a:t>The Fitzwilliam Museum. </a:t>
            </a:r>
            <a:endParaRPr lang="en-GB" sz="2800" dirty="0">
              <a:latin typeface="Calibri" panose="020F0502020204030204" pitchFamily="34" charset="0"/>
              <a:cs typeface="Calibri" panose="020F0502020204030204" pitchFamily="34" charset="0"/>
            </a:endParaRPr>
          </a:p>
          <a:p>
            <a:pPr eaLnBrk="1" hangingPunct="1">
              <a:defRPr/>
            </a:pPr>
            <a:endParaRPr lang="en-GB" sz="2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967963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36912"/>
            <a:ext cx="8229600" cy="1143000"/>
          </a:xfrm>
        </p:spPr>
        <p:txBody>
          <a:bodyPr>
            <a:noAutofit/>
          </a:bodyPr>
          <a:lstStyle/>
          <a:p>
            <a:r>
              <a:rPr lang="en-GB" sz="4000" dirty="0" smtClean="0"/>
              <a:t>Please do not hesitate to contact us if you have any questions.</a:t>
            </a:r>
            <a:r>
              <a:rPr lang="en-GB" sz="4000" dirty="0" smtClean="0">
                <a:solidFill>
                  <a:schemeClr val="bg1"/>
                </a:solidFill>
              </a:rPr>
              <a:t/>
            </a:r>
            <a:br>
              <a:rPr lang="en-GB" sz="4000" dirty="0" smtClean="0">
                <a:solidFill>
                  <a:schemeClr val="bg1"/>
                </a:solidFill>
              </a:rPr>
            </a:br>
            <a:r>
              <a:rPr lang="en-GB" sz="4000" dirty="0" smtClean="0">
                <a:solidFill>
                  <a:schemeClr val="bg1"/>
                </a:solidFill>
              </a:rPr>
              <a:t/>
            </a:r>
            <a:br>
              <a:rPr lang="en-GB" sz="4000" dirty="0" smtClean="0">
                <a:solidFill>
                  <a:schemeClr val="bg1"/>
                </a:solidFill>
              </a:rPr>
            </a:br>
            <a:r>
              <a:rPr lang="en-GB" sz="4000" dirty="0" smtClean="0">
                <a:solidFill>
                  <a:schemeClr val="bg1"/>
                </a:solidFill>
                <a:hlinkClick r:id="rId3"/>
              </a:rPr>
              <a:t>b.bassindale@wransom.herts.sch.uk</a:t>
            </a:r>
            <a:r>
              <a:rPr lang="en-GB" sz="4000" dirty="0" smtClean="0">
                <a:solidFill>
                  <a:schemeClr val="bg1"/>
                </a:solidFill>
              </a:rPr>
              <a:t/>
            </a:r>
            <a:br>
              <a:rPr lang="en-GB" sz="4000" dirty="0" smtClean="0">
                <a:solidFill>
                  <a:schemeClr val="bg1"/>
                </a:solidFill>
              </a:rPr>
            </a:br>
            <a:r>
              <a:rPr lang="en-GB" sz="4000" dirty="0" smtClean="0">
                <a:solidFill>
                  <a:schemeClr val="bg1"/>
                </a:solidFill>
                <a:hlinkClick r:id="rId4"/>
              </a:rPr>
              <a:t>a.swinburne@wransom.herts.sch.uk</a:t>
            </a:r>
            <a:r>
              <a:rPr lang="en-GB" sz="4000" dirty="0" smtClean="0">
                <a:solidFill>
                  <a:schemeClr val="bg1"/>
                </a:solidFill>
              </a:rPr>
              <a:t/>
            </a:r>
            <a:br>
              <a:rPr lang="en-GB" sz="4000" dirty="0" smtClean="0">
                <a:solidFill>
                  <a:schemeClr val="bg1"/>
                </a:solidFill>
              </a:rPr>
            </a:br>
            <a:endParaRPr lang="en-GB" sz="4000" dirty="0">
              <a:solidFill>
                <a:schemeClr val="bg1"/>
              </a:solidFill>
            </a:endParaRPr>
          </a:p>
        </p:txBody>
      </p:sp>
    </p:spTree>
    <p:extLst>
      <p:ext uri="{BB962C8B-B14F-4D97-AF65-F5344CB8AC3E}">
        <p14:creationId xmlns:p14="http://schemas.microsoft.com/office/powerpoint/2010/main" val="3036871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71600" y="620713"/>
            <a:ext cx="6400800" cy="908050"/>
          </a:xfrm>
        </p:spPr>
        <p:txBody>
          <a:bodyPr/>
          <a:lstStyle/>
          <a:p>
            <a:pPr eaLnBrk="1" hangingPunct="1">
              <a:defRPr/>
            </a:pPr>
            <a:r>
              <a:rPr lang="en-GB" b="1" dirty="0" smtClean="0">
                <a:solidFill>
                  <a:schemeClr val="tx1"/>
                </a:solidFill>
                <a:latin typeface="Calibri" panose="020F0502020204030204" pitchFamily="34" charset="0"/>
                <a:cs typeface="Calibri" panose="020F0502020204030204" pitchFamily="34" charset="0"/>
              </a:rPr>
              <a:t>Meet the Teacher</a:t>
            </a:r>
          </a:p>
        </p:txBody>
      </p:sp>
      <p:sp>
        <p:nvSpPr>
          <p:cNvPr id="3075" name="Rectangle 3"/>
          <p:cNvSpPr>
            <a:spLocks noGrp="1" noChangeArrowheads="1"/>
          </p:cNvSpPr>
          <p:nvPr>
            <p:ph type="body" idx="1"/>
          </p:nvPr>
        </p:nvSpPr>
        <p:spPr>
          <a:xfrm>
            <a:off x="971600" y="2636838"/>
            <a:ext cx="7200800" cy="2089150"/>
          </a:xfrm>
        </p:spPr>
        <p:txBody>
          <a:bodyPr>
            <a:noAutofit/>
          </a:bodyPr>
          <a:lstStyle/>
          <a:p>
            <a:pPr marL="0" indent="0" eaLnBrk="1" hangingPunct="1">
              <a:lnSpc>
                <a:spcPct val="90000"/>
              </a:lnSpc>
              <a:buFont typeface="Wingdings" panose="05000000000000000000" pitchFamily="2" charset="2"/>
              <a:buNone/>
              <a:defRPr/>
            </a:pPr>
            <a:r>
              <a:rPr lang="en-GB" sz="4000" dirty="0" smtClean="0">
                <a:latin typeface="Calibri" panose="020F0502020204030204" pitchFamily="34" charset="0"/>
                <a:cs typeface="Calibri" panose="020F0502020204030204" pitchFamily="34" charset="0"/>
              </a:rPr>
              <a:t>The aim of this </a:t>
            </a:r>
            <a:r>
              <a:rPr lang="en-GB" sz="4000" dirty="0" err="1" smtClean="0">
                <a:latin typeface="Calibri" panose="020F0502020204030204" pitchFamily="34" charset="0"/>
                <a:cs typeface="Calibri" panose="020F0502020204030204" pitchFamily="34" charset="0"/>
              </a:rPr>
              <a:t>Powerpoint</a:t>
            </a:r>
            <a:r>
              <a:rPr lang="en-GB" sz="4000" dirty="0" smtClean="0">
                <a:latin typeface="Calibri" panose="020F0502020204030204" pitchFamily="34" charset="0"/>
                <a:cs typeface="Calibri" panose="020F0502020204030204" pitchFamily="34" charset="0"/>
              </a:rPr>
              <a:t> </a:t>
            </a:r>
            <a:r>
              <a:rPr lang="en-GB" sz="4000" dirty="0" smtClean="0">
                <a:latin typeface="Calibri" panose="020F0502020204030204" pitchFamily="34" charset="0"/>
                <a:cs typeface="Calibri" panose="020F0502020204030204" pitchFamily="34" charset="0"/>
              </a:rPr>
              <a:t>is to inform you a little more of what your child, and you, can expect in Year 3. </a:t>
            </a:r>
          </a:p>
        </p:txBody>
      </p:sp>
    </p:spTree>
    <p:extLst>
      <p:ext uri="{BB962C8B-B14F-4D97-AF65-F5344CB8AC3E}">
        <p14:creationId xmlns:p14="http://schemas.microsoft.com/office/powerpoint/2010/main" val="290728039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1600" y="228600"/>
            <a:ext cx="6400800" cy="823913"/>
          </a:xfrm>
        </p:spPr>
        <p:txBody>
          <a:bodyPr>
            <a:normAutofit/>
          </a:bodyPr>
          <a:lstStyle/>
          <a:p>
            <a:pPr eaLnBrk="1" hangingPunct="1">
              <a:defRPr/>
            </a:pPr>
            <a:r>
              <a:rPr lang="en-GB" dirty="0" smtClean="0">
                <a:latin typeface="Calibri" panose="020F0502020204030204" pitchFamily="34" charset="0"/>
                <a:cs typeface="Calibri" panose="020F0502020204030204" pitchFamily="34" charset="0"/>
              </a:rPr>
              <a:t>Main differences to KS1…</a:t>
            </a:r>
          </a:p>
        </p:txBody>
      </p:sp>
      <p:sp>
        <p:nvSpPr>
          <p:cNvPr id="4099" name="Rectangle 3"/>
          <p:cNvSpPr>
            <a:spLocks noGrp="1" noChangeArrowheads="1"/>
          </p:cNvSpPr>
          <p:nvPr>
            <p:ph type="body" idx="1"/>
          </p:nvPr>
        </p:nvSpPr>
        <p:spPr>
          <a:xfrm>
            <a:off x="467544" y="1052513"/>
            <a:ext cx="8208912" cy="5616575"/>
          </a:xfrm>
        </p:spPr>
        <p:txBody>
          <a:bodyPr>
            <a:noAutofit/>
          </a:bodyPr>
          <a:lstStyle/>
          <a:p>
            <a:pPr eaLnBrk="1" hangingPunct="1">
              <a:defRPr/>
            </a:pPr>
            <a:r>
              <a:rPr lang="en-GB" sz="2800" dirty="0" smtClean="0">
                <a:latin typeface="Calibri" panose="020F0502020204030204" pitchFamily="34" charset="0"/>
                <a:cs typeface="Calibri" panose="020F0502020204030204" pitchFamily="34" charset="0"/>
              </a:rPr>
              <a:t>There is no afternoon break.</a:t>
            </a:r>
          </a:p>
          <a:p>
            <a:pPr marL="0" indent="0" eaLnBrk="1" hangingPunct="1">
              <a:buFont typeface="Wingdings" panose="05000000000000000000" pitchFamily="2" charset="2"/>
              <a:buNone/>
              <a:defRPr/>
            </a:pPr>
            <a:endParaRPr lang="en-GB" sz="2800" dirty="0" smtClean="0">
              <a:latin typeface="Calibri" panose="020F0502020204030204" pitchFamily="34" charset="0"/>
              <a:cs typeface="Calibri" panose="020F0502020204030204" pitchFamily="34" charset="0"/>
            </a:endParaRPr>
          </a:p>
          <a:p>
            <a:pPr eaLnBrk="1" hangingPunct="1">
              <a:defRPr/>
            </a:pPr>
            <a:r>
              <a:rPr lang="en-GB" sz="2800" dirty="0" smtClean="0">
                <a:latin typeface="Calibri" panose="020F0502020204030204" pitchFamily="34" charset="0"/>
                <a:cs typeface="Calibri" panose="020F0502020204030204" pitchFamily="34" charset="0"/>
              </a:rPr>
              <a:t>The children can bring in their own (small!) bag.</a:t>
            </a:r>
          </a:p>
          <a:p>
            <a:pPr marL="0" indent="0" eaLnBrk="1" hangingPunct="1">
              <a:buFont typeface="Wingdings" panose="05000000000000000000" pitchFamily="2" charset="2"/>
              <a:buNone/>
              <a:defRPr/>
            </a:pPr>
            <a:endParaRPr lang="en-GB" sz="2800" dirty="0" smtClean="0">
              <a:latin typeface="Calibri" panose="020F0502020204030204" pitchFamily="34" charset="0"/>
              <a:cs typeface="Calibri" panose="020F0502020204030204" pitchFamily="34" charset="0"/>
            </a:endParaRPr>
          </a:p>
          <a:p>
            <a:pPr eaLnBrk="1" hangingPunct="1">
              <a:defRPr/>
            </a:pPr>
            <a:r>
              <a:rPr lang="en-GB" sz="2800" dirty="0" smtClean="0">
                <a:latin typeface="Calibri" panose="020F0502020204030204" pitchFamily="34" charset="0"/>
                <a:cs typeface="Calibri" panose="020F0502020204030204" pitchFamily="34" charset="0"/>
              </a:rPr>
              <a:t>We hope children </a:t>
            </a:r>
            <a:r>
              <a:rPr lang="en-GB" sz="2800" dirty="0" smtClean="0">
                <a:latin typeface="Calibri" panose="020F0502020204030204" pitchFamily="34" charset="0"/>
                <a:cs typeface="Calibri" panose="020F0502020204030204" pitchFamily="34" charset="0"/>
              </a:rPr>
              <a:t>from Year 3 up </a:t>
            </a:r>
            <a:r>
              <a:rPr lang="en-GB" sz="2800" dirty="0" smtClean="0">
                <a:latin typeface="Calibri" panose="020F0502020204030204" pitchFamily="34" charset="0"/>
                <a:cs typeface="Calibri" panose="020F0502020204030204" pitchFamily="34" charset="0"/>
              </a:rPr>
              <a:t>will have </a:t>
            </a:r>
            <a:r>
              <a:rPr lang="en-GB" sz="2800" dirty="0" smtClean="0">
                <a:latin typeface="Calibri" panose="020F0502020204030204" pitchFamily="34" charset="0"/>
                <a:cs typeface="Calibri" panose="020F0502020204030204" pitchFamily="34" charset="0"/>
              </a:rPr>
              <a:t>the opportunity to participate in the summer drama production.</a:t>
            </a:r>
          </a:p>
          <a:p>
            <a:pPr eaLnBrk="1" hangingPunct="1">
              <a:defRPr/>
            </a:pPr>
            <a:endParaRPr lang="en-GB" sz="2800" dirty="0">
              <a:latin typeface="Calibri" panose="020F0502020204030204" pitchFamily="34" charset="0"/>
              <a:cs typeface="Calibri" panose="020F0502020204030204" pitchFamily="34" charset="0"/>
            </a:endParaRPr>
          </a:p>
          <a:p>
            <a:pPr eaLnBrk="1" hangingPunct="1">
              <a:defRPr/>
            </a:pPr>
            <a:r>
              <a:rPr lang="en-GB" sz="2800" dirty="0" smtClean="0">
                <a:latin typeface="Calibri" panose="020F0502020204030204" pitchFamily="34" charset="0"/>
                <a:cs typeface="Calibri" panose="020F0502020204030204" pitchFamily="34" charset="0"/>
              </a:rPr>
              <a:t>After the first couple of weeks, they leave the building by themselves at home time.</a:t>
            </a:r>
            <a:endParaRPr lang="en-GB" sz="2800" dirty="0" smtClean="0">
              <a:latin typeface="Calibri" panose="020F0502020204030204" pitchFamily="34" charset="0"/>
              <a:cs typeface="Calibri" panose="020F0502020204030204" pitchFamily="34" charset="0"/>
            </a:endParaRPr>
          </a:p>
          <a:p>
            <a:pPr marL="0" indent="0" eaLnBrk="1" hangingPunct="1">
              <a:buFont typeface="Wingdings" panose="05000000000000000000" pitchFamily="2" charset="2"/>
              <a:buNone/>
              <a:defRPr/>
            </a:pPr>
            <a:endParaRPr lang="en-GB" sz="2800" dirty="0" smtClean="0">
              <a:latin typeface="Calibri" panose="020F0502020204030204" pitchFamily="34" charset="0"/>
              <a:cs typeface="Calibri" panose="020F0502020204030204" pitchFamily="34" charset="0"/>
            </a:endParaRPr>
          </a:p>
          <a:p>
            <a:pPr eaLnBrk="1" hangingPunct="1">
              <a:defRPr/>
            </a:pPr>
            <a:endParaRPr lang="en-GB" sz="2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806142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 Guidance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homework set should take around 20-30 minutes to complete</a:t>
            </a:r>
          </a:p>
          <a:p>
            <a:endParaRPr lang="en-GB" dirty="0"/>
          </a:p>
          <a:p>
            <a:r>
              <a:rPr lang="en-GB" dirty="0" smtClean="0"/>
              <a:t>Expect high standards. Encourage them to stretch themselves and not complete the bare minimum</a:t>
            </a:r>
          </a:p>
          <a:p>
            <a:endParaRPr lang="en-GB" dirty="0"/>
          </a:p>
          <a:p>
            <a:r>
              <a:rPr lang="en-GB" dirty="0" smtClean="0"/>
              <a:t>We are happy for you to support your children if they find a particular concept tricky but you should not have to do the work for them</a:t>
            </a:r>
          </a:p>
          <a:p>
            <a:endParaRPr lang="en-GB" dirty="0" smtClean="0"/>
          </a:p>
        </p:txBody>
      </p:sp>
    </p:spTree>
    <p:extLst>
      <p:ext uri="{BB962C8B-B14F-4D97-AF65-F5344CB8AC3E}">
        <p14:creationId xmlns:p14="http://schemas.microsoft.com/office/powerpoint/2010/main" val="168880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0"/>
            <a:ext cx="6400800" cy="608013"/>
          </a:xfrm>
        </p:spPr>
        <p:txBody>
          <a:bodyPr>
            <a:noAutofit/>
          </a:bodyPr>
          <a:lstStyle/>
          <a:p>
            <a:pPr eaLnBrk="1" hangingPunct="1">
              <a:defRPr/>
            </a:pPr>
            <a:r>
              <a:rPr lang="en-GB" sz="4000" dirty="0" smtClean="0">
                <a:latin typeface="Calibri" panose="020F0502020204030204" pitchFamily="34" charset="0"/>
                <a:cs typeface="Calibri" panose="020F0502020204030204" pitchFamily="34" charset="0"/>
              </a:rPr>
              <a:t>Homework</a:t>
            </a:r>
          </a:p>
        </p:txBody>
      </p:sp>
      <p:sp>
        <p:nvSpPr>
          <p:cNvPr id="24579" name="Rectangle 3"/>
          <p:cNvSpPr>
            <a:spLocks noGrp="1" noChangeArrowheads="1"/>
          </p:cNvSpPr>
          <p:nvPr>
            <p:ph type="body" idx="1"/>
          </p:nvPr>
        </p:nvSpPr>
        <p:spPr>
          <a:xfrm>
            <a:off x="919572" y="613467"/>
            <a:ext cx="7304856" cy="5832475"/>
          </a:xfrm>
        </p:spPr>
        <p:txBody>
          <a:bodyPr>
            <a:normAutofit/>
          </a:bodyPr>
          <a:lstStyle/>
          <a:p>
            <a:pPr eaLnBrk="1" hangingPunct="1">
              <a:lnSpc>
                <a:spcPct val="90000"/>
              </a:lnSpc>
              <a:defRPr/>
            </a:pPr>
            <a:r>
              <a:rPr lang="en-GB" sz="2400" dirty="0" smtClean="0">
                <a:latin typeface="Calibri" panose="020F0502020204030204" pitchFamily="34" charset="0"/>
                <a:cs typeface="Calibri" panose="020F0502020204030204" pitchFamily="34" charset="0"/>
              </a:rPr>
              <a:t>Homework book – with a note outlining the homework for the week.</a:t>
            </a:r>
          </a:p>
          <a:p>
            <a:pPr eaLnBrk="1" hangingPunct="1">
              <a:lnSpc>
                <a:spcPct val="90000"/>
              </a:lnSpc>
              <a:defRPr/>
            </a:pPr>
            <a:endParaRPr lang="en-GB" sz="2400" dirty="0" smtClean="0">
              <a:latin typeface="Calibri" panose="020F0502020204030204" pitchFamily="34" charset="0"/>
              <a:cs typeface="Calibri" panose="020F0502020204030204" pitchFamily="34" charset="0"/>
            </a:endParaRPr>
          </a:p>
          <a:p>
            <a:pPr eaLnBrk="1" hangingPunct="1">
              <a:lnSpc>
                <a:spcPct val="90000"/>
              </a:lnSpc>
              <a:defRPr/>
            </a:pPr>
            <a:r>
              <a:rPr lang="en-GB" sz="2400" dirty="0" smtClean="0">
                <a:latin typeface="Calibri" panose="020F0502020204030204" pitchFamily="34" charset="0"/>
                <a:cs typeface="Calibri" panose="020F0502020204030204" pitchFamily="34" charset="0"/>
              </a:rPr>
              <a:t>This year set every Wednesday and due to be handed in the following Wednesday.</a:t>
            </a:r>
          </a:p>
          <a:p>
            <a:pPr eaLnBrk="1" hangingPunct="1">
              <a:lnSpc>
                <a:spcPct val="90000"/>
              </a:lnSpc>
              <a:defRPr/>
            </a:pPr>
            <a:endParaRPr lang="en-GB" sz="2400" dirty="0" smtClean="0">
              <a:latin typeface="Calibri" panose="020F0502020204030204" pitchFamily="34" charset="0"/>
              <a:cs typeface="Calibri" panose="020F0502020204030204" pitchFamily="34" charset="0"/>
            </a:endParaRPr>
          </a:p>
          <a:p>
            <a:pPr eaLnBrk="1" hangingPunct="1">
              <a:lnSpc>
                <a:spcPct val="90000"/>
              </a:lnSpc>
              <a:defRPr/>
            </a:pPr>
            <a:r>
              <a:rPr lang="en-GB" sz="2400" dirty="0" smtClean="0">
                <a:latin typeface="Calibri" panose="020F0502020204030204" pitchFamily="34" charset="0"/>
                <a:cs typeface="Calibri" panose="020F0502020204030204" pitchFamily="34" charset="0"/>
              </a:rPr>
              <a:t>Times Tables – the children will be given times tables to learn. </a:t>
            </a:r>
            <a:r>
              <a:rPr lang="en-GB" sz="2400" dirty="0" smtClean="0">
                <a:latin typeface="Calibri" panose="020F0502020204030204" pitchFamily="34" charset="0"/>
                <a:cs typeface="Calibri" panose="020F0502020204030204" pitchFamily="34" charset="0"/>
              </a:rPr>
              <a:t>First tested in order and then out of order, then division.</a:t>
            </a:r>
          </a:p>
          <a:p>
            <a:pPr eaLnBrk="1" hangingPunct="1">
              <a:lnSpc>
                <a:spcPct val="90000"/>
              </a:lnSpc>
              <a:defRPr/>
            </a:pPr>
            <a:endParaRPr lang="en-GB" sz="2400" dirty="0" smtClean="0">
              <a:latin typeface="Calibri" panose="020F0502020204030204" pitchFamily="34" charset="0"/>
              <a:cs typeface="Calibri" panose="020F0502020204030204" pitchFamily="34" charset="0"/>
            </a:endParaRPr>
          </a:p>
          <a:p>
            <a:pPr eaLnBrk="1" hangingPunct="1">
              <a:lnSpc>
                <a:spcPct val="90000"/>
              </a:lnSpc>
              <a:defRPr/>
            </a:pPr>
            <a:r>
              <a:rPr lang="en-GB" sz="2400" dirty="0" smtClean="0">
                <a:latin typeface="Calibri" panose="020F0502020204030204" pitchFamily="34" charset="0"/>
                <a:cs typeface="Calibri" panose="020F0502020204030204" pitchFamily="34" charset="0"/>
              </a:rPr>
              <a:t>Spellings – Each week, the spellings will follow a specific pattern or will be a set of key words. </a:t>
            </a:r>
          </a:p>
          <a:p>
            <a:pPr eaLnBrk="1" hangingPunct="1">
              <a:lnSpc>
                <a:spcPct val="90000"/>
              </a:lnSpc>
              <a:defRPr/>
            </a:pPr>
            <a:endParaRPr lang="en-GB" sz="2400" dirty="0" smtClean="0">
              <a:latin typeface="Calibri" panose="020F0502020204030204" pitchFamily="34" charset="0"/>
              <a:cs typeface="Calibri" panose="020F0502020204030204" pitchFamily="34" charset="0"/>
            </a:endParaRPr>
          </a:p>
          <a:p>
            <a:pPr eaLnBrk="1" hangingPunct="1">
              <a:lnSpc>
                <a:spcPct val="90000"/>
              </a:lnSpc>
              <a:defRPr/>
            </a:pPr>
            <a:r>
              <a:rPr lang="en-GB" sz="2400" dirty="0" smtClean="0">
                <a:latin typeface="Calibri" panose="020F0502020204030204" pitchFamily="34" charset="0"/>
                <a:cs typeface="Calibri" panose="020F0502020204030204" pitchFamily="34" charset="0"/>
              </a:rPr>
              <a:t>My </a:t>
            </a:r>
            <a:r>
              <a:rPr lang="en-GB" sz="2400" dirty="0">
                <a:latin typeface="Calibri" panose="020F0502020204030204" pitchFamily="34" charset="0"/>
                <a:cs typeface="Calibri" panose="020F0502020204030204" pitchFamily="34" charset="0"/>
              </a:rPr>
              <a:t>Maths – linked to the work completed in </a:t>
            </a:r>
            <a:r>
              <a:rPr lang="en-GB" sz="2400" dirty="0" smtClean="0">
                <a:latin typeface="Calibri" panose="020F0502020204030204" pitchFamily="34" charset="0"/>
                <a:cs typeface="Calibri" panose="020F0502020204030204" pitchFamily="34" charset="0"/>
              </a:rPr>
              <a:t>class (logins </a:t>
            </a:r>
            <a:r>
              <a:rPr lang="en-GB" sz="2400" dirty="0" err="1" smtClean="0">
                <a:latin typeface="Calibri" panose="020F0502020204030204" pitchFamily="34" charset="0"/>
                <a:cs typeface="Calibri" panose="020F0502020204030204" pitchFamily="34" charset="0"/>
              </a:rPr>
              <a:t>etc</a:t>
            </a:r>
            <a:r>
              <a:rPr lang="en-GB" sz="2400" dirty="0" smtClean="0">
                <a:latin typeface="Calibri" panose="020F0502020204030204" pitchFamily="34" charset="0"/>
                <a:cs typeface="Calibri" panose="020F0502020204030204" pitchFamily="34" charset="0"/>
              </a:rPr>
              <a:t> will be sent home).</a:t>
            </a:r>
          </a:p>
          <a:p>
            <a:pPr marL="0" indent="0" eaLnBrk="1" hangingPunct="1">
              <a:lnSpc>
                <a:spcPct val="90000"/>
              </a:lnSpc>
              <a:buFont typeface="Wingdings" panose="05000000000000000000" pitchFamily="2" charset="2"/>
              <a:buNone/>
              <a:defRPr/>
            </a:pP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387544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1600" y="504155"/>
            <a:ext cx="6400800" cy="836613"/>
          </a:xfrm>
        </p:spPr>
        <p:txBody>
          <a:bodyPr/>
          <a:lstStyle/>
          <a:p>
            <a:pPr eaLnBrk="1" hangingPunct="1">
              <a:defRPr/>
            </a:pPr>
            <a:r>
              <a:rPr lang="en-GB" dirty="0" smtClean="0">
                <a:latin typeface="Calibri" panose="020F0502020204030204" pitchFamily="34" charset="0"/>
                <a:cs typeface="Calibri" panose="020F0502020204030204" pitchFamily="34" charset="0"/>
              </a:rPr>
              <a:t>Reading</a:t>
            </a:r>
          </a:p>
        </p:txBody>
      </p:sp>
      <p:sp>
        <p:nvSpPr>
          <p:cNvPr id="26627" name="Rectangle 3"/>
          <p:cNvSpPr>
            <a:spLocks noGrp="1" noChangeArrowheads="1"/>
          </p:cNvSpPr>
          <p:nvPr>
            <p:ph type="body" idx="1"/>
          </p:nvPr>
        </p:nvSpPr>
        <p:spPr>
          <a:xfrm>
            <a:off x="356865" y="1988840"/>
            <a:ext cx="8430270" cy="5013622"/>
          </a:xfrm>
        </p:spPr>
        <p:txBody>
          <a:bodyPr/>
          <a:lstStyle/>
          <a:p>
            <a:pPr eaLnBrk="1" hangingPunct="1">
              <a:lnSpc>
                <a:spcPct val="80000"/>
              </a:lnSpc>
              <a:defRPr/>
            </a:pPr>
            <a:r>
              <a:rPr lang="en-GB" sz="2400" dirty="0" smtClean="0">
                <a:latin typeface="Calibri" panose="020F0502020204030204" pitchFamily="34" charset="0"/>
                <a:cs typeface="Calibri" panose="020F0502020204030204" pitchFamily="34" charset="0"/>
              </a:rPr>
              <a:t>Please aim to hear your child at least 4-5 times a week and record in their reading records. </a:t>
            </a:r>
          </a:p>
          <a:p>
            <a:pPr eaLnBrk="1" hangingPunct="1">
              <a:lnSpc>
                <a:spcPct val="80000"/>
              </a:lnSpc>
              <a:defRPr/>
            </a:pPr>
            <a:r>
              <a:rPr lang="en-GB" sz="2400" dirty="0" smtClean="0">
                <a:latin typeface="Calibri" panose="020F0502020204030204" pitchFamily="34" charset="0"/>
                <a:cs typeface="Calibri" panose="020F0502020204030204" pitchFamily="34" charset="0"/>
              </a:rPr>
              <a:t>Reading records are collected weekly.  In addition to this, a note is made of how many times a child has read over the week and signed by an adult.</a:t>
            </a:r>
          </a:p>
          <a:p>
            <a:pPr eaLnBrk="1" hangingPunct="1">
              <a:lnSpc>
                <a:spcPct val="80000"/>
              </a:lnSpc>
              <a:defRPr/>
            </a:pPr>
            <a:r>
              <a:rPr lang="en-GB" sz="2400" dirty="0" smtClean="0">
                <a:latin typeface="Calibri" panose="020F0502020204030204" pitchFamily="34" charset="0"/>
                <a:cs typeface="Calibri" panose="020F0502020204030204" pitchFamily="34" charset="0"/>
              </a:rPr>
              <a:t>Question their comprehension of the text and encourage them to be aware of what they are reading at both sentence and whole text level.</a:t>
            </a:r>
          </a:p>
          <a:p>
            <a:pPr eaLnBrk="1" hangingPunct="1">
              <a:lnSpc>
                <a:spcPct val="80000"/>
              </a:lnSpc>
              <a:defRPr/>
            </a:pPr>
            <a:r>
              <a:rPr lang="en-GB" sz="2400" dirty="0" smtClean="0">
                <a:latin typeface="Calibri" panose="020F0502020204030204" pitchFamily="34" charset="0"/>
                <a:cs typeface="Calibri" panose="020F0502020204030204" pitchFamily="34" charset="0"/>
              </a:rPr>
              <a:t>Guided reading also takes place in class where key questions are asked to build comprehension.</a:t>
            </a:r>
          </a:p>
        </p:txBody>
      </p:sp>
    </p:spTree>
    <p:extLst>
      <p:ext uri="{BB962C8B-B14F-4D97-AF65-F5344CB8AC3E}">
        <p14:creationId xmlns:p14="http://schemas.microsoft.com/office/powerpoint/2010/main" val="310897983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ctrTitle"/>
          </p:nvPr>
        </p:nvSpPr>
        <p:spPr>
          <a:xfrm>
            <a:off x="683568" y="404664"/>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GB" sz="4900" dirty="0" smtClean="0">
                <a:latin typeface="Calibri" panose="020F0502020204030204" pitchFamily="34" charset="0"/>
                <a:cs typeface="Calibri" panose="020F0502020204030204" pitchFamily="34" charset="0"/>
              </a:rPr>
              <a:t>Reading system</a:t>
            </a:r>
            <a:r>
              <a:rPr lang="en-GB" sz="7200" dirty="0" smtClean="0">
                <a:latin typeface="Calibri" panose="020F0502020204030204" pitchFamily="34" charset="0"/>
                <a:cs typeface="Calibri" panose="020F0502020204030204" pitchFamily="34" charset="0"/>
              </a:rPr>
              <a:t/>
            </a:r>
            <a:br>
              <a:rPr lang="en-GB" sz="7200" dirty="0" smtClean="0">
                <a:latin typeface="Calibri" panose="020F0502020204030204" pitchFamily="34" charset="0"/>
                <a:cs typeface="Calibri" panose="020F0502020204030204" pitchFamily="34" charset="0"/>
              </a:rPr>
            </a:br>
            <a:endParaRPr lang="en-GB" sz="7200" dirty="0" smtClean="0">
              <a:latin typeface="Calibri" panose="020F0502020204030204" pitchFamily="34" charset="0"/>
              <a:cs typeface="Calibri" panose="020F0502020204030204" pitchFamily="34" charset="0"/>
            </a:endParaRPr>
          </a:p>
        </p:txBody>
      </p:sp>
      <p:sp>
        <p:nvSpPr>
          <p:cNvPr id="2" name="TextBox 1"/>
          <p:cNvSpPr txBox="1"/>
          <p:nvPr/>
        </p:nvSpPr>
        <p:spPr>
          <a:xfrm>
            <a:off x="778080" y="1268760"/>
            <a:ext cx="7488832" cy="4801314"/>
          </a:xfrm>
          <a:prstGeom prst="rect">
            <a:avLst/>
          </a:prstGeom>
          <a:noFill/>
        </p:spPr>
        <p:txBody>
          <a:bodyPr wrap="square" rtlCol="0">
            <a:spAutoFit/>
          </a:bodyPr>
          <a:lstStyle/>
          <a:p>
            <a:pPr marL="285750" indent="-285750">
              <a:buFont typeface="Arial" pitchFamily="34" charset="0"/>
              <a:buChar char="•"/>
            </a:pPr>
            <a:r>
              <a:rPr lang="en-GB" sz="3200" dirty="0">
                <a:latin typeface="Calibri" panose="020F0502020204030204" pitchFamily="34" charset="0"/>
                <a:cs typeface="Calibri" panose="020F0502020204030204" pitchFamily="34" charset="0"/>
              </a:rPr>
              <a:t>Colour coded </a:t>
            </a:r>
            <a:r>
              <a:rPr lang="en-GB" sz="3200" dirty="0" smtClean="0">
                <a:latin typeface="Calibri" panose="020F0502020204030204" pitchFamily="34" charset="0"/>
                <a:cs typeface="Calibri" panose="020F0502020204030204" pitchFamily="34" charset="0"/>
              </a:rPr>
              <a:t>system</a:t>
            </a:r>
          </a:p>
          <a:p>
            <a:pPr marL="285750" indent="-285750">
              <a:buFont typeface="Arial" pitchFamily="34" charset="0"/>
              <a:buChar char="•"/>
            </a:pPr>
            <a:r>
              <a:rPr lang="en-GB" sz="3200" dirty="0" smtClean="0">
                <a:latin typeface="Calibri" panose="020F0502020204030204" pitchFamily="34" charset="0"/>
                <a:cs typeface="Calibri" panose="020F0502020204030204" pitchFamily="34" charset="0"/>
              </a:rPr>
              <a:t>Assessed </a:t>
            </a:r>
            <a:r>
              <a:rPr lang="en-GB" sz="3200" dirty="0">
                <a:latin typeface="Calibri" panose="020F0502020204030204" pitchFamily="34" charset="0"/>
                <a:cs typeface="Calibri" panose="020F0502020204030204" pitchFamily="34" charset="0"/>
              </a:rPr>
              <a:t>at different </a:t>
            </a:r>
            <a:r>
              <a:rPr lang="en-GB" sz="3200" dirty="0" smtClean="0">
                <a:latin typeface="Calibri" panose="020F0502020204030204" pitchFamily="34" charset="0"/>
                <a:cs typeface="Calibri" panose="020F0502020204030204" pitchFamily="34" charset="0"/>
              </a:rPr>
              <a:t>times</a:t>
            </a:r>
          </a:p>
          <a:p>
            <a:pPr marL="285750" indent="-285750">
              <a:buFont typeface="Arial" pitchFamily="34" charset="0"/>
              <a:buChar char="•"/>
            </a:pPr>
            <a:r>
              <a:rPr lang="en-GB" sz="3200" dirty="0" smtClean="0">
                <a:latin typeface="Calibri" panose="020F0502020204030204" pitchFamily="34" charset="0"/>
                <a:cs typeface="Calibri" panose="020F0502020204030204" pitchFamily="34" charset="0"/>
              </a:rPr>
              <a:t>Children </a:t>
            </a:r>
            <a:r>
              <a:rPr lang="en-GB" sz="3200" dirty="0">
                <a:latin typeface="Calibri" panose="020F0502020204030204" pitchFamily="34" charset="0"/>
                <a:cs typeface="Calibri" panose="020F0502020204030204" pitchFamily="34" charset="0"/>
              </a:rPr>
              <a:t>progress through the </a:t>
            </a:r>
            <a:r>
              <a:rPr lang="en-GB" sz="3200" dirty="0" smtClean="0">
                <a:latin typeface="Calibri" panose="020F0502020204030204" pitchFamily="34" charset="0"/>
                <a:cs typeface="Calibri" panose="020F0502020204030204" pitchFamily="34" charset="0"/>
              </a:rPr>
              <a:t>levels</a:t>
            </a:r>
          </a:p>
          <a:p>
            <a:pPr marL="285750" indent="-285750">
              <a:buFont typeface="Arial" pitchFamily="34" charset="0"/>
              <a:buChar char="•"/>
            </a:pPr>
            <a:r>
              <a:rPr lang="en-GB" sz="3200" dirty="0" smtClean="0">
                <a:latin typeface="Calibri" panose="020F0502020204030204" pitchFamily="34" charset="0"/>
                <a:cs typeface="Calibri" panose="020F0502020204030204" pitchFamily="34" charset="0"/>
              </a:rPr>
              <a:t>Will </a:t>
            </a:r>
            <a:r>
              <a:rPr lang="en-GB" sz="3200" dirty="0">
                <a:latin typeface="Calibri" panose="020F0502020204030204" pitchFamily="34" charset="0"/>
                <a:cs typeface="Calibri" panose="020F0502020204030204" pitchFamily="34" charset="0"/>
              </a:rPr>
              <a:t>not be moved before completing the core books and some free </a:t>
            </a:r>
            <a:r>
              <a:rPr lang="en-GB" sz="3200" dirty="0" smtClean="0">
                <a:latin typeface="Calibri" panose="020F0502020204030204" pitchFamily="34" charset="0"/>
                <a:cs typeface="Calibri" panose="020F0502020204030204" pitchFamily="34" charset="0"/>
              </a:rPr>
              <a:t>reading</a:t>
            </a:r>
          </a:p>
          <a:p>
            <a:pPr marL="285750" indent="-285750">
              <a:buFont typeface="Arial" pitchFamily="34" charset="0"/>
              <a:buChar char="•"/>
            </a:pPr>
            <a:r>
              <a:rPr lang="en-GB" sz="3200" dirty="0" smtClean="0">
                <a:latin typeface="Calibri" panose="020F0502020204030204" pitchFamily="34" charset="0"/>
                <a:cs typeface="Calibri" panose="020F0502020204030204" pitchFamily="34" charset="0"/>
              </a:rPr>
              <a:t>Clearly </a:t>
            </a:r>
            <a:r>
              <a:rPr lang="en-GB" sz="3200" dirty="0">
                <a:latin typeface="Calibri" panose="020F0502020204030204" pitchFamily="34" charset="0"/>
                <a:cs typeface="Calibri" panose="020F0502020204030204" pitchFamily="34" charset="0"/>
              </a:rPr>
              <a:t>marked in their reading </a:t>
            </a:r>
            <a:r>
              <a:rPr lang="en-GB" sz="3200" dirty="0" smtClean="0">
                <a:latin typeface="Calibri" panose="020F0502020204030204" pitchFamily="34" charset="0"/>
                <a:cs typeface="Calibri" panose="020F0502020204030204" pitchFamily="34" charset="0"/>
              </a:rPr>
              <a:t>records</a:t>
            </a:r>
          </a:p>
          <a:p>
            <a:pPr marL="285750" indent="-285750">
              <a:buFont typeface="Arial" pitchFamily="34" charset="0"/>
              <a:buChar char="•"/>
            </a:pPr>
            <a:r>
              <a:rPr lang="en-GB" sz="3200" dirty="0" smtClean="0">
                <a:latin typeface="Calibri" panose="020F0502020204030204" pitchFamily="34" charset="0"/>
                <a:cs typeface="Calibri" panose="020F0502020204030204" pitchFamily="34" charset="0"/>
              </a:rPr>
              <a:t>They </a:t>
            </a:r>
            <a:r>
              <a:rPr lang="en-GB" sz="3200" dirty="0">
                <a:latin typeface="Calibri" panose="020F0502020204030204" pitchFamily="34" charset="0"/>
                <a:cs typeface="Calibri" panose="020F0502020204030204" pitchFamily="34" charset="0"/>
              </a:rPr>
              <a:t>are not to move on until a teacher has approved </a:t>
            </a:r>
            <a:r>
              <a:rPr lang="en-GB" sz="3200" dirty="0" smtClean="0">
                <a:latin typeface="Calibri" panose="020F0502020204030204" pitchFamily="34" charset="0"/>
                <a:cs typeface="Calibri" panose="020F0502020204030204" pitchFamily="34" charset="0"/>
              </a:rPr>
              <a:t>it</a:t>
            </a:r>
          </a:p>
          <a:p>
            <a:pPr marL="285750" indent="-285750">
              <a:buFont typeface="Arial" pitchFamily="34" charset="0"/>
              <a:buChar char="•"/>
            </a:pPr>
            <a:r>
              <a:rPr lang="en-GB" sz="3200" dirty="0" smtClean="0">
                <a:latin typeface="Calibri" panose="020F0502020204030204" pitchFamily="34" charset="0"/>
                <a:cs typeface="Calibri" panose="020F0502020204030204" pitchFamily="34" charset="0"/>
              </a:rPr>
              <a:t>Reading records are checked weekly </a:t>
            </a:r>
          </a:p>
          <a:p>
            <a:pPr marL="285750" indent="-285750">
              <a:buFont typeface="Arial" pitchFamily="34" charset="0"/>
              <a:buChar char="•"/>
            </a:pPr>
            <a:endParaRPr lang="en-GB" dirty="0">
              <a:latin typeface="Calibri" panose="020F0502020204030204" pitchFamily="34" charset="0"/>
              <a:cs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GB" dirty="0" smtClean="0"/>
              <a:t>Spellings</a:t>
            </a:r>
          </a:p>
        </p:txBody>
      </p:sp>
      <p:sp>
        <p:nvSpPr>
          <p:cNvPr id="26627" name="Rectangle 3"/>
          <p:cNvSpPr>
            <a:spLocks noGrp="1" noChangeArrowheads="1"/>
          </p:cNvSpPr>
          <p:nvPr>
            <p:ph type="body" idx="1"/>
          </p:nvPr>
        </p:nvSpPr>
        <p:spPr>
          <a:xfrm>
            <a:off x="467544" y="1916832"/>
            <a:ext cx="8229600" cy="4525963"/>
          </a:xfrm>
        </p:spPr>
        <p:txBody>
          <a:bodyPr/>
          <a:lstStyle/>
          <a:p>
            <a:pPr marL="0" indent="0" eaLnBrk="1" hangingPunct="1">
              <a:buNone/>
              <a:defRPr/>
            </a:pPr>
            <a:r>
              <a:rPr lang="en-GB" dirty="0" smtClean="0"/>
              <a:t>The children will be given a weekly test (every Thursday) on a set of spellings based either on key words or a specific spelling pattern.</a:t>
            </a:r>
          </a:p>
          <a:p>
            <a:pPr marL="0" indent="0" eaLnBrk="1" hangingPunct="1">
              <a:buNone/>
              <a:defRPr/>
            </a:pPr>
            <a:endParaRPr lang="en-GB" dirty="0"/>
          </a:p>
          <a:p>
            <a:pPr marL="0" indent="0" eaLnBrk="1" hangingPunct="1">
              <a:buNone/>
              <a:defRPr/>
            </a:pPr>
            <a:r>
              <a:rPr lang="en-GB" dirty="0" smtClean="0"/>
              <a:t>Words that sound similar will be put into a sentence during the test to avoid confusion. </a:t>
            </a:r>
          </a:p>
          <a:p>
            <a:pPr marL="0" indent="0" eaLnBrk="1" hangingPunct="1">
              <a:buNone/>
              <a:defRPr/>
            </a:pPr>
            <a:endParaRPr lang="en-GB"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Spelling Scheme</a:t>
            </a:r>
            <a:endParaRPr lang="en-GB" dirty="0"/>
          </a:p>
        </p:txBody>
      </p:sp>
      <p:sp>
        <p:nvSpPr>
          <p:cNvPr id="3" name="Content Placeholder 2"/>
          <p:cNvSpPr>
            <a:spLocks noGrp="1"/>
          </p:cNvSpPr>
          <p:nvPr>
            <p:ph idx="1"/>
          </p:nvPr>
        </p:nvSpPr>
        <p:spPr>
          <a:xfrm>
            <a:off x="755576" y="1412776"/>
            <a:ext cx="7704856" cy="4997450"/>
          </a:xfrm>
        </p:spPr>
        <p:txBody>
          <a:bodyPr/>
          <a:lstStyle/>
          <a:p>
            <a:pPr>
              <a:defRPr/>
            </a:pPr>
            <a:r>
              <a:rPr lang="en-GB" dirty="0" smtClean="0"/>
              <a:t>We are currently revising key words and assessing the children’s spelling levels. These need to be secure before moving on to more difficult words. These will be retested throughout the year.</a:t>
            </a:r>
          </a:p>
          <a:p>
            <a:pPr>
              <a:defRPr/>
            </a:pPr>
            <a:endParaRPr lang="en-GB" dirty="0" smtClean="0"/>
          </a:p>
          <a:p>
            <a:pPr>
              <a:defRPr/>
            </a:pPr>
            <a:r>
              <a:rPr lang="en-GB" dirty="0" smtClean="0"/>
              <a:t>We are beginning to teach spelling through a spelling scheme as part of our daily Literacy lesson.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1418</TotalTime>
  <Words>1373</Words>
  <Application>Microsoft Office PowerPoint</Application>
  <PresentationFormat>On-screen Show (4:3)</PresentationFormat>
  <Paragraphs>111</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Introduction to Year 3       Miss Swinburne &amp; Mrs Bassindale September 2020</vt:lpstr>
      <vt:lpstr>Meet the Teacher</vt:lpstr>
      <vt:lpstr>Main differences to KS1…</vt:lpstr>
      <vt:lpstr>Homework Guidance</vt:lpstr>
      <vt:lpstr>Homework</vt:lpstr>
      <vt:lpstr>Reading</vt:lpstr>
      <vt:lpstr>Reading system </vt:lpstr>
      <vt:lpstr>Spellings</vt:lpstr>
      <vt:lpstr>Spelling Scheme</vt:lpstr>
      <vt:lpstr>What can you do to help?</vt:lpstr>
      <vt:lpstr>PowerPoint Presentation</vt:lpstr>
      <vt:lpstr>Maths</vt:lpstr>
      <vt:lpstr>IT IS ESSENTIAL THAT ALL KEY STAGE 2 PUPILS KNOW THEIR MULTIPLICATION TABLES.   This is the foundation of all our mathematics!  You can use Times Tables Rockstars to practise.  Log ins will be sent home in due course. </vt:lpstr>
      <vt:lpstr>www.mymaths.co.uk</vt:lpstr>
      <vt:lpstr>Trips</vt:lpstr>
      <vt:lpstr>Please do not hesitate to contact us if you have any questions.  b.bassindale@wransom.herts.sch.uk a.swinburne@wransom.herts.sch.uk </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VDuncan</dc:creator>
  <cp:lastModifiedBy>BBassindale</cp:lastModifiedBy>
  <cp:revision>67</cp:revision>
  <cp:lastPrinted>2017-10-12T08:56:57Z</cp:lastPrinted>
  <dcterms:created xsi:type="dcterms:W3CDTF">2013-09-11T07:31:20Z</dcterms:created>
  <dcterms:modified xsi:type="dcterms:W3CDTF">2020-09-03T16:03:35Z</dcterms:modified>
</cp:coreProperties>
</file>