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64" r:id="rId2"/>
    <p:sldId id="276" r:id="rId3"/>
    <p:sldId id="298" r:id="rId4"/>
    <p:sldId id="299" r:id="rId5"/>
    <p:sldId id="281" r:id="rId6"/>
    <p:sldId id="282" r:id="rId7"/>
    <p:sldId id="286" r:id="rId8"/>
    <p:sldId id="287" r:id="rId9"/>
    <p:sldId id="269" r:id="rId10"/>
    <p:sldId id="300" r:id="rId11"/>
    <p:sldId id="301" r:id="rId12"/>
    <p:sldId id="270" r:id="rId13"/>
    <p:sldId id="289" r:id="rId14"/>
    <p:sldId id="277" r:id="rId15"/>
    <p:sldId id="290" r:id="rId16"/>
    <p:sldId id="291" r:id="rId17"/>
    <p:sldId id="292" r:id="rId18"/>
    <p:sldId id="278" r:id="rId19"/>
    <p:sldId id="279" r:id="rId20"/>
    <p:sldId id="302" r:id="rId21"/>
    <p:sldId id="283" r:id="rId22"/>
    <p:sldId id="284" r:id="rId23"/>
    <p:sldId id="285" r:id="rId24"/>
    <p:sldId id="288" r:id="rId25"/>
    <p:sldId id="293" r:id="rId26"/>
    <p:sldId id="294" r:id="rId27"/>
    <p:sldId id="295" r:id="rId28"/>
    <p:sldId id="296" r:id="rId29"/>
    <p:sldId id="297" r:id="rId3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howGuides="1">
      <p:cViewPr varScale="1">
        <p:scale>
          <a:sx n="73" d="100"/>
          <a:sy n="73" d="100"/>
        </p:scale>
        <p:origin x="61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4/28/2022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4/28/2022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4/28/2022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4/28/2022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4/28/2022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Foundation Stage &amp; KS1 </a:t>
            </a:r>
            <a:r>
              <a:rPr lang="en-US" sz="6000" dirty="0" smtClean="0"/>
              <a:t>Information for Parents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5400" dirty="0" smtClean="0"/>
              <a:t>How we teach English</a:t>
            </a:r>
            <a:endParaRPr lang="en-US" sz="54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897" y="404664"/>
            <a:ext cx="141106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 in Reception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u="sng" dirty="0" smtClean="0">
                <a:solidFill>
                  <a:srgbClr val="374C81"/>
                </a:solidFill>
              </a:rPr>
              <a:t>Phase 2</a:t>
            </a:r>
            <a:r>
              <a:rPr lang="en-GB" dirty="0" smtClean="0">
                <a:solidFill>
                  <a:srgbClr val="374C81"/>
                </a:solidFill>
              </a:rPr>
              <a:t>				</a:t>
            </a:r>
            <a:r>
              <a:rPr lang="en-GB" u="sng" dirty="0" smtClean="0">
                <a:solidFill>
                  <a:srgbClr val="374C81"/>
                </a:solidFill>
              </a:rPr>
              <a:t>Irregular/tricky words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>
                <a:solidFill>
                  <a:srgbClr val="374C81"/>
                </a:solidFill>
              </a:rPr>
              <a:t>1</a:t>
            </a:r>
            <a:r>
              <a:rPr lang="en-GB" dirty="0" smtClean="0">
                <a:solidFill>
                  <a:srgbClr val="374C81"/>
                </a:solidFill>
              </a:rPr>
              <a:t>- s a t p</a:t>
            </a:r>
            <a:r>
              <a:rPr lang="en-GB" dirty="0">
                <a:solidFill>
                  <a:srgbClr val="374C81"/>
                </a:solidFill>
              </a:rPr>
              <a:t>	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2- </a:t>
            </a:r>
            <a:r>
              <a:rPr lang="en-GB" dirty="0" err="1" smtClean="0">
                <a:solidFill>
                  <a:srgbClr val="374C81"/>
                </a:solidFill>
              </a:rPr>
              <a:t>i</a:t>
            </a:r>
            <a:r>
              <a:rPr lang="en-GB" dirty="0" smtClean="0">
                <a:solidFill>
                  <a:srgbClr val="374C81"/>
                </a:solidFill>
              </a:rPr>
              <a:t> n m d</a:t>
            </a:r>
            <a:r>
              <a:rPr lang="en-GB" dirty="0">
                <a:solidFill>
                  <a:srgbClr val="374C81"/>
                </a:solidFill>
              </a:rPr>
              <a:t>	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3- g o c k 			to </a:t>
            </a:r>
            <a:r>
              <a:rPr lang="en-GB" dirty="0">
                <a:solidFill>
                  <a:srgbClr val="374C81"/>
                </a:solidFill>
              </a:rPr>
              <a:t>	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4- </a:t>
            </a:r>
            <a:r>
              <a:rPr lang="en-GB" dirty="0" err="1" smtClean="0">
                <a:solidFill>
                  <a:srgbClr val="374C81"/>
                </a:solidFill>
              </a:rPr>
              <a:t>ck</a:t>
            </a:r>
            <a:r>
              <a:rPr lang="en-GB" dirty="0" smtClean="0">
                <a:solidFill>
                  <a:srgbClr val="374C81"/>
                </a:solidFill>
              </a:rPr>
              <a:t> e u r 			the no go </a:t>
            </a:r>
            <a:r>
              <a:rPr lang="en-GB" dirty="0">
                <a:solidFill>
                  <a:srgbClr val="374C81"/>
                </a:solidFill>
              </a:rPr>
              <a:t>		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5- h b f </a:t>
            </a:r>
            <a:r>
              <a:rPr lang="en-GB" dirty="0" err="1" smtClean="0">
                <a:solidFill>
                  <a:srgbClr val="374C81"/>
                </a:solidFill>
              </a:rPr>
              <a:t>ff</a:t>
            </a:r>
            <a:r>
              <a:rPr lang="en-GB" dirty="0" smtClean="0">
                <a:solidFill>
                  <a:srgbClr val="374C81"/>
                </a:solidFill>
              </a:rPr>
              <a:t> l </a:t>
            </a:r>
            <a:r>
              <a:rPr lang="en-GB" dirty="0" err="1" smtClean="0">
                <a:solidFill>
                  <a:srgbClr val="374C81"/>
                </a:solidFill>
              </a:rPr>
              <a:t>ll</a:t>
            </a:r>
            <a:r>
              <a:rPr lang="en-GB" dirty="0" smtClean="0">
                <a:solidFill>
                  <a:srgbClr val="374C81"/>
                </a:solidFill>
              </a:rPr>
              <a:t> </a:t>
            </a:r>
            <a:r>
              <a:rPr lang="en-GB" dirty="0" err="1" smtClean="0">
                <a:solidFill>
                  <a:srgbClr val="374C81"/>
                </a:solidFill>
              </a:rPr>
              <a:t>ss</a:t>
            </a:r>
            <a:r>
              <a:rPr lang="en-GB" dirty="0" smtClean="0">
                <a:solidFill>
                  <a:srgbClr val="374C81"/>
                </a:solidFill>
              </a:rPr>
              <a:t>			I into her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en-GB" dirty="0">
              <a:solidFill>
                <a:srgbClr val="374C8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u="sng" dirty="0" smtClean="0">
                <a:solidFill>
                  <a:srgbClr val="374C81"/>
                </a:solidFill>
              </a:rPr>
              <a:t>Phase 3  </a:t>
            </a:r>
            <a:r>
              <a:rPr lang="en-GB" dirty="0">
                <a:solidFill>
                  <a:srgbClr val="374C81"/>
                </a:solidFill>
              </a:rPr>
              <a:t>	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6- j v w x 				me be </a:t>
            </a:r>
            <a:endParaRPr lang="en-GB" dirty="0">
              <a:solidFill>
                <a:srgbClr val="374C8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7- y z </a:t>
            </a:r>
            <a:r>
              <a:rPr lang="en-GB" dirty="0" err="1" smtClean="0">
                <a:solidFill>
                  <a:srgbClr val="374C81"/>
                </a:solidFill>
              </a:rPr>
              <a:t>zz</a:t>
            </a:r>
            <a:r>
              <a:rPr lang="en-GB" dirty="0" smtClean="0">
                <a:solidFill>
                  <a:srgbClr val="374C81"/>
                </a:solidFill>
              </a:rPr>
              <a:t> </a:t>
            </a:r>
            <a:r>
              <a:rPr lang="en-GB" dirty="0" err="1" smtClean="0">
                <a:solidFill>
                  <a:srgbClr val="374C81"/>
                </a:solidFill>
              </a:rPr>
              <a:t>qu</a:t>
            </a:r>
            <a:r>
              <a:rPr lang="en-GB" dirty="0" smtClean="0">
                <a:solidFill>
                  <a:srgbClr val="374C81"/>
                </a:solidFill>
              </a:rPr>
              <a:t> 			he my by she</a:t>
            </a:r>
            <a:endParaRPr lang="en-GB" dirty="0">
              <a:solidFill>
                <a:srgbClr val="374C8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8- </a:t>
            </a:r>
            <a:r>
              <a:rPr lang="en-GB" dirty="0" err="1" smtClean="0">
                <a:solidFill>
                  <a:srgbClr val="374C81"/>
                </a:solidFill>
              </a:rPr>
              <a:t>ch</a:t>
            </a:r>
            <a:r>
              <a:rPr lang="en-GB" dirty="0" smtClean="0">
                <a:solidFill>
                  <a:srgbClr val="374C81"/>
                </a:solidFill>
              </a:rPr>
              <a:t> </a:t>
            </a:r>
            <a:r>
              <a:rPr lang="en-GB" dirty="0" err="1" smtClean="0">
                <a:solidFill>
                  <a:srgbClr val="374C81"/>
                </a:solidFill>
              </a:rPr>
              <a:t>sh</a:t>
            </a:r>
            <a:r>
              <a:rPr lang="en-GB" dirty="0" smtClean="0">
                <a:solidFill>
                  <a:srgbClr val="374C81"/>
                </a:solidFill>
              </a:rPr>
              <a:t> </a:t>
            </a:r>
            <a:r>
              <a:rPr lang="en-GB" dirty="0" err="1" smtClean="0">
                <a:solidFill>
                  <a:srgbClr val="374C81"/>
                </a:solidFill>
              </a:rPr>
              <a:t>th</a:t>
            </a:r>
            <a:r>
              <a:rPr lang="en-GB" dirty="0" smtClean="0">
                <a:solidFill>
                  <a:srgbClr val="374C81"/>
                </a:solidFill>
              </a:rPr>
              <a:t> ng 			they  </a:t>
            </a:r>
            <a:endParaRPr lang="en-GB" dirty="0">
              <a:solidFill>
                <a:srgbClr val="374C8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9- </a:t>
            </a:r>
            <a:r>
              <a:rPr lang="en-GB" dirty="0" err="1" smtClean="0">
                <a:solidFill>
                  <a:srgbClr val="374C81"/>
                </a:solidFill>
              </a:rPr>
              <a:t>ai</a:t>
            </a:r>
            <a:r>
              <a:rPr lang="en-GB" dirty="0" smtClean="0">
                <a:solidFill>
                  <a:srgbClr val="374C81"/>
                </a:solidFill>
              </a:rPr>
              <a:t> </a:t>
            </a:r>
            <a:r>
              <a:rPr lang="en-GB" dirty="0" err="1" smtClean="0">
                <a:solidFill>
                  <a:srgbClr val="374C81"/>
                </a:solidFill>
              </a:rPr>
              <a:t>ee</a:t>
            </a:r>
            <a:r>
              <a:rPr lang="en-GB" dirty="0" smtClean="0">
                <a:solidFill>
                  <a:srgbClr val="374C81"/>
                </a:solidFill>
              </a:rPr>
              <a:t> </a:t>
            </a:r>
            <a:r>
              <a:rPr lang="en-GB" dirty="0" err="1" smtClean="0">
                <a:solidFill>
                  <a:srgbClr val="374C81"/>
                </a:solidFill>
              </a:rPr>
              <a:t>igh</a:t>
            </a:r>
            <a:r>
              <a:rPr lang="en-GB" dirty="0" smtClean="0">
                <a:solidFill>
                  <a:srgbClr val="374C81"/>
                </a:solidFill>
              </a:rPr>
              <a:t> </a:t>
            </a:r>
            <a:r>
              <a:rPr lang="en-GB" dirty="0" err="1" smtClean="0">
                <a:solidFill>
                  <a:srgbClr val="374C81"/>
                </a:solidFill>
              </a:rPr>
              <a:t>oa</a:t>
            </a:r>
            <a:r>
              <a:rPr lang="en-GB" dirty="0" smtClean="0">
                <a:solidFill>
                  <a:srgbClr val="374C81"/>
                </a:solidFill>
              </a:rPr>
              <a:t> </a:t>
            </a:r>
            <a:r>
              <a:rPr lang="en-GB" dirty="0" err="1" smtClean="0">
                <a:solidFill>
                  <a:srgbClr val="374C81"/>
                </a:solidFill>
              </a:rPr>
              <a:t>oo</a:t>
            </a:r>
            <a:r>
              <a:rPr lang="en-GB" dirty="0" smtClean="0">
                <a:solidFill>
                  <a:srgbClr val="374C81"/>
                </a:solidFill>
              </a:rPr>
              <a:t> (short &amp; long)	we are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10- </a:t>
            </a:r>
            <a:r>
              <a:rPr lang="en-GB" dirty="0" err="1" smtClean="0">
                <a:solidFill>
                  <a:srgbClr val="374C81"/>
                </a:solidFill>
              </a:rPr>
              <a:t>ar</a:t>
            </a:r>
            <a:r>
              <a:rPr lang="en-GB" dirty="0" smtClean="0">
                <a:solidFill>
                  <a:srgbClr val="374C81"/>
                </a:solidFill>
              </a:rPr>
              <a:t> or </a:t>
            </a:r>
            <a:r>
              <a:rPr lang="en-GB" dirty="0" err="1" smtClean="0">
                <a:solidFill>
                  <a:srgbClr val="374C81"/>
                </a:solidFill>
              </a:rPr>
              <a:t>ur</a:t>
            </a:r>
            <a:r>
              <a:rPr lang="en-GB" dirty="0" smtClean="0">
                <a:solidFill>
                  <a:srgbClr val="374C81"/>
                </a:solidFill>
              </a:rPr>
              <a:t> ow oi			you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11- ear air </a:t>
            </a:r>
            <a:r>
              <a:rPr lang="en-GB" dirty="0" err="1" smtClean="0">
                <a:solidFill>
                  <a:srgbClr val="374C81"/>
                </a:solidFill>
              </a:rPr>
              <a:t>ure</a:t>
            </a:r>
            <a:r>
              <a:rPr lang="en-GB" dirty="0" smtClean="0">
                <a:solidFill>
                  <a:srgbClr val="374C81"/>
                </a:solidFill>
              </a:rPr>
              <a:t> </a:t>
            </a:r>
            <a:r>
              <a:rPr lang="en-GB" dirty="0" err="1" smtClean="0">
                <a:solidFill>
                  <a:srgbClr val="374C81"/>
                </a:solidFill>
              </a:rPr>
              <a:t>er</a:t>
            </a:r>
            <a:r>
              <a:rPr lang="en-GB" dirty="0" smtClean="0">
                <a:solidFill>
                  <a:srgbClr val="374C81"/>
                </a:solidFill>
              </a:rPr>
              <a:t> 			all was give live </a:t>
            </a:r>
            <a:endParaRPr lang="en-GB" dirty="0">
              <a:solidFill>
                <a:srgbClr val="374C8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0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 in Reception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u="sng" dirty="0">
                <a:solidFill>
                  <a:srgbClr val="374C81"/>
                </a:solidFill>
              </a:rPr>
              <a:t>Phase </a:t>
            </a:r>
            <a:r>
              <a:rPr lang="en-GB" u="sng" dirty="0" smtClean="0">
                <a:solidFill>
                  <a:srgbClr val="374C81"/>
                </a:solidFill>
              </a:rPr>
              <a:t>4</a:t>
            </a:r>
            <a:r>
              <a:rPr lang="en-GB" dirty="0">
                <a:solidFill>
                  <a:srgbClr val="374C81"/>
                </a:solidFill>
              </a:rPr>
              <a:t>				</a:t>
            </a:r>
            <a:r>
              <a:rPr lang="en-GB" u="sng" dirty="0">
                <a:solidFill>
                  <a:srgbClr val="374C81"/>
                </a:solidFill>
              </a:rPr>
              <a:t>Irregular/tricky words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12- Adjacent consonants 	said have like so do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(</a:t>
            </a:r>
            <a:r>
              <a:rPr lang="en-GB" dirty="0" err="1" smtClean="0">
                <a:solidFill>
                  <a:srgbClr val="374C81"/>
                </a:solidFill>
              </a:rPr>
              <a:t>cvcc</a:t>
            </a:r>
            <a:r>
              <a:rPr lang="en-GB" dirty="0" smtClean="0">
                <a:solidFill>
                  <a:srgbClr val="374C81"/>
                </a:solidFill>
              </a:rPr>
              <a:t>, </a:t>
            </a:r>
            <a:r>
              <a:rPr lang="en-GB" dirty="0" err="1" smtClean="0">
                <a:solidFill>
                  <a:srgbClr val="374C81"/>
                </a:solidFill>
              </a:rPr>
              <a:t>ccvc</a:t>
            </a:r>
            <a:r>
              <a:rPr lang="en-GB" dirty="0" smtClean="0">
                <a:solidFill>
                  <a:srgbClr val="374C81"/>
                </a:solidFill>
              </a:rPr>
              <a:t>, </a:t>
            </a:r>
            <a:r>
              <a:rPr lang="en-GB" dirty="0" err="1" smtClean="0">
                <a:solidFill>
                  <a:srgbClr val="374C81"/>
                </a:solidFill>
              </a:rPr>
              <a:t>ccvcc</a:t>
            </a:r>
            <a:r>
              <a:rPr lang="en-GB" dirty="0" smtClean="0">
                <a:solidFill>
                  <a:srgbClr val="374C81"/>
                </a:solidFill>
              </a:rPr>
              <a:t>, </a:t>
            </a:r>
            <a:r>
              <a:rPr lang="en-GB" dirty="0" err="1" smtClean="0">
                <a:solidFill>
                  <a:srgbClr val="374C81"/>
                </a:solidFill>
              </a:rPr>
              <a:t>cccvc</a:t>
            </a:r>
            <a:r>
              <a:rPr lang="en-GB" dirty="0" smtClean="0">
                <a:solidFill>
                  <a:srgbClr val="374C81"/>
                </a:solidFill>
              </a:rPr>
              <a:t>,	some come were there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solidFill>
                  <a:srgbClr val="374C81"/>
                </a:solidFill>
              </a:rPr>
              <a:t> </a:t>
            </a:r>
            <a:r>
              <a:rPr lang="en-GB" dirty="0" err="1" smtClean="0">
                <a:solidFill>
                  <a:srgbClr val="374C81"/>
                </a:solidFill>
              </a:rPr>
              <a:t>cccvcc</a:t>
            </a:r>
            <a:r>
              <a:rPr lang="en-GB" dirty="0" smtClean="0">
                <a:solidFill>
                  <a:srgbClr val="374C81"/>
                </a:solidFill>
              </a:rPr>
              <a:t>)</a:t>
            </a:r>
            <a:r>
              <a:rPr lang="en-GB" dirty="0">
                <a:solidFill>
                  <a:srgbClr val="374C81"/>
                </a:solidFill>
              </a:rPr>
              <a:t>	</a:t>
            </a:r>
            <a:r>
              <a:rPr lang="en-GB" dirty="0" smtClean="0">
                <a:solidFill>
                  <a:srgbClr val="374C81"/>
                </a:solidFill>
              </a:rPr>
              <a:t>		little one when out what</a:t>
            </a:r>
            <a:r>
              <a:rPr lang="en-GB" dirty="0">
                <a:solidFill>
                  <a:srgbClr val="374C81"/>
                </a:solidFill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GB" dirty="0">
                <a:solidFill>
                  <a:srgbClr val="374C81"/>
                </a:solidFill>
              </a:rPr>
              <a:t>		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820" y="836712"/>
            <a:ext cx="1036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Phonics </a:t>
            </a:r>
            <a:r>
              <a:rPr lang="en-US" sz="4400" dirty="0" smtClean="0"/>
              <a:t>in Year 1</a:t>
            </a:r>
            <a:endParaRPr lang="en-GB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25860" y="206084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5820" y="1844824"/>
            <a:ext cx="10441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13 – </a:t>
            </a:r>
            <a:r>
              <a:rPr lang="en-GB" dirty="0" err="1" smtClean="0"/>
              <a:t>wh</a:t>
            </a:r>
            <a:r>
              <a:rPr lang="en-GB" dirty="0" smtClean="0"/>
              <a:t>  </a:t>
            </a:r>
            <a:r>
              <a:rPr lang="en-GB" dirty="0" err="1" smtClean="0"/>
              <a:t>ph</a:t>
            </a:r>
            <a:r>
              <a:rPr lang="en-GB" dirty="0" smtClean="0"/>
              <a:t>			23 – c  k  </a:t>
            </a:r>
            <a:r>
              <a:rPr lang="en-GB" dirty="0" err="1" smtClean="0"/>
              <a:t>ck</a:t>
            </a:r>
            <a:r>
              <a:rPr lang="en-GB" dirty="0" smtClean="0"/>
              <a:t>  </a:t>
            </a:r>
            <a:r>
              <a:rPr lang="en-GB" dirty="0" err="1" smtClean="0"/>
              <a:t>ch</a:t>
            </a:r>
            <a:endParaRPr lang="en-GB" dirty="0" smtClean="0"/>
          </a:p>
          <a:p>
            <a:r>
              <a:rPr lang="en-GB" dirty="0" smtClean="0"/>
              <a:t>14 – ay  a-e </a:t>
            </a:r>
            <a:r>
              <a:rPr lang="en-GB" dirty="0" err="1" smtClean="0"/>
              <a:t>eigh</a:t>
            </a:r>
            <a:r>
              <a:rPr lang="en-GB" dirty="0" smtClean="0"/>
              <a:t>/</a:t>
            </a:r>
            <a:r>
              <a:rPr lang="en-GB" dirty="0" err="1" smtClean="0"/>
              <a:t>ey</a:t>
            </a:r>
            <a:r>
              <a:rPr lang="en-GB" dirty="0" smtClean="0"/>
              <a:t>/</a:t>
            </a:r>
            <a:r>
              <a:rPr lang="en-GB" dirty="0" err="1" smtClean="0"/>
              <a:t>ei</a:t>
            </a:r>
            <a:r>
              <a:rPr lang="en-GB" dirty="0" smtClean="0"/>
              <a:t>		24 – c(e)  c(</a:t>
            </a:r>
            <a:r>
              <a:rPr lang="en-GB" dirty="0" err="1" smtClean="0"/>
              <a:t>i</a:t>
            </a:r>
            <a:r>
              <a:rPr lang="en-GB" dirty="0" smtClean="0"/>
              <a:t>)  c(y)  </a:t>
            </a:r>
            <a:r>
              <a:rPr lang="en-GB" dirty="0" err="1" smtClean="0"/>
              <a:t>sc</a:t>
            </a:r>
            <a:r>
              <a:rPr lang="en-GB" dirty="0" smtClean="0"/>
              <a:t>  </a:t>
            </a:r>
            <a:r>
              <a:rPr lang="en-GB" dirty="0" err="1" smtClean="0"/>
              <a:t>st</a:t>
            </a:r>
            <a:r>
              <a:rPr lang="en-GB" dirty="0" smtClean="0"/>
              <a:t>  se</a:t>
            </a:r>
          </a:p>
          <a:p>
            <a:r>
              <a:rPr lang="en-GB" dirty="0" smtClean="0"/>
              <a:t>15 – </a:t>
            </a:r>
            <a:r>
              <a:rPr lang="en-GB" dirty="0" err="1" smtClean="0"/>
              <a:t>ea</a:t>
            </a:r>
            <a:r>
              <a:rPr lang="en-GB" dirty="0" smtClean="0"/>
              <a:t>  e-e  </a:t>
            </a:r>
            <a:r>
              <a:rPr lang="en-GB" dirty="0" err="1" smtClean="0"/>
              <a:t>ie</a:t>
            </a:r>
            <a:r>
              <a:rPr lang="en-GB" dirty="0" smtClean="0"/>
              <a:t>/</a:t>
            </a:r>
            <a:r>
              <a:rPr lang="en-GB" dirty="0" err="1" smtClean="0"/>
              <a:t>ey</a:t>
            </a:r>
            <a:r>
              <a:rPr lang="en-GB" dirty="0" smtClean="0"/>
              <a:t>/y		25 – g(e)  g(</a:t>
            </a:r>
            <a:r>
              <a:rPr lang="en-GB" dirty="0" err="1" smtClean="0"/>
              <a:t>i</a:t>
            </a:r>
            <a:r>
              <a:rPr lang="en-GB" dirty="0" smtClean="0"/>
              <a:t>)  g(y)  </a:t>
            </a:r>
            <a:r>
              <a:rPr lang="en-GB" dirty="0" err="1" smtClean="0"/>
              <a:t>dge</a:t>
            </a:r>
            <a:endParaRPr lang="en-GB" dirty="0" smtClean="0"/>
          </a:p>
          <a:p>
            <a:r>
              <a:rPr lang="en-GB" dirty="0" smtClean="0"/>
              <a:t>16 – </a:t>
            </a:r>
            <a:r>
              <a:rPr lang="en-GB" dirty="0" err="1" smtClean="0"/>
              <a:t>ie</a:t>
            </a:r>
            <a:r>
              <a:rPr lang="en-GB" dirty="0" smtClean="0"/>
              <a:t>  </a:t>
            </a:r>
            <a:r>
              <a:rPr lang="en-GB" dirty="0" err="1" smtClean="0"/>
              <a:t>i</a:t>
            </a:r>
            <a:r>
              <a:rPr lang="en-GB" dirty="0" smtClean="0"/>
              <a:t>-e  y  			26 – le  </a:t>
            </a:r>
            <a:r>
              <a:rPr lang="en-GB" dirty="0" err="1" smtClean="0"/>
              <a:t>mb</a:t>
            </a:r>
            <a:r>
              <a:rPr lang="en-GB" dirty="0" smtClean="0"/>
              <a:t>  </a:t>
            </a:r>
            <a:r>
              <a:rPr lang="en-GB" dirty="0" err="1" smtClean="0"/>
              <a:t>kn</a:t>
            </a:r>
            <a:r>
              <a:rPr lang="en-GB" dirty="0" smtClean="0"/>
              <a:t>  </a:t>
            </a:r>
            <a:r>
              <a:rPr lang="en-GB" dirty="0" err="1" smtClean="0"/>
              <a:t>gn</a:t>
            </a:r>
            <a:r>
              <a:rPr lang="en-GB" dirty="0" smtClean="0"/>
              <a:t>  </a:t>
            </a:r>
            <a:r>
              <a:rPr lang="en-GB" dirty="0" err="1" smtClean="0"/>
              <a:t>wr</a:t>
            </a:r>
            <a:endParaRPr lang="en-GB" dirty="0" smtClean="0"/>
          </a:p>
          <a:p>
            <a:r>
              <a:rPr lang="en-GB" dirty="0" smtClean="0"/>
              <a:t>17 – ow  o-e  o/</a:t>
            </a:r>
            <a:r>
              <a:rPr lang="en-GB" dirty="0" err="1" smtClean="0"/>
              <a:t>oe</a:t>
            </a:r>
            <a:r>
              <a:rPr lang="en-GB" dirty="0" smtClean="0"/>
              <a:t>		27 – </a:t>
            </a:r>
            <a:r>
              <a:rPr lang="en-GB" dirty="0" err="1" smtClean="0"/>
              <a:t>tch</a:t>
            </a:r>
            <a:r>
              <a:rPr lang="en-GB" dirty="0" smtClean="0"/>
              <a:t>  </a:t>
            </a:r>
            <a:r>
              <a:rPr lang="en-GB" dirty="0" err="1" smtClean="0"/>
              <a:t>ea</a:t>
            </a:r>
            <a:r>
              <a:rPr lang="en-GB" dirty="0" smtClean="0"/>
              <a:t>  s  </a:t>
            </a:r>
            <a:r>
              <a:rPr lang="en-GB" dirty="0" err="1" smtClean="0"/>
              <a:t>wa</a:t>
            </a:r>
            <a:r>
              <a:rPr lang="en-GB" dirty="0" smtClean="0"/>
              <a:t>  o</a:t>
            </a:r>
          </a:p>
          <a:p>
            <a:r>
              <a:rPr lang="en-GB" dirty="0" smtClean="0"/>
              <a:t>18 – </a:t>
            </a:r>
            <a:r>
              <a:rPr lang="en-GB" dirty="0" err="1" smtClean="0"/>
              <a:t>ew</a:t>
            </a:r>
            <a:r>
              <a:rPr lang="en-GB" dirty="0" smtClean="0"/>
              <a:t>  </a:t>
            </a:r>
            <a:r>
              <a:rPr lang="en-GB" dirty="0" err="1" smtClean="0"/>
              <a:t>ue</a:t>
            </a:r>
            <a:r>
              <a:rPr lang="en-GB" dirty="0" smtClean="0"/>
              <a:t>  u-e  u/</a:t>
            </a:r>
            <a:r>
              <a:rPr lang="en-GB" dirty="0" err="1" smtClean="0"/>
              <a:t>oul</a:t>
            </a:r>
            <a:endParaRPr lang="en-GB" dirty="0" smtClean="0"/>
          </a:p>
          <a:p>
            <a:r>
              <a:rPr lang="en-GB" dirty="0" smtClean="0"/>
              <a:t>19 – aw  au  al</a:t>
            </a:r>
          </a:p>
          <a:p>
            <a:r>
              <a:rPr lang="en-GB" dirty="0" smtClean="0"/>
              <a:t>20 – </a:t>
            </a:r>
            <a:r>
              <a:rPr lang="en-GB" dirty="0" err="1" smtClean="0"/>
              <a:t>ir</a:t>
            </a:r>
            <a:r>
              <a:rPr lang="en-GB" dirty="0" smtClean="0"/>
              <a:t>  </a:t>
            </a:r>
            <a:r>
              <a:rPr lang="en-GB" dirty="0" err="1" smtClean="0"/>
              <a:t>er</a:t>
            </a:r>
            <a:r>
              <a:rPr lang="en-GB" dirty="0" smtClean="0"/>
              <a:t>  ear</a:t>
            </a:r>
          </a:p>
          <a:p>
            <a:r>
              <a:rPr lang="en-GB" dirty="0" smtClean="0"/>
              <a:t>21 – </a:t>
            </a:r>
            <a:r>
              <a:rPr lang="en-GB" dirty="0" err="1" smtClean="0"/>
              <a:t>ou</a:t>
            </a:r>
            <a:r>
              <a:rPr lang="en-GB" dirty="0" smtClean="0"/>
              <a:t>  oy</a:t>
            </a:r>
          </a:p>
          <a:p>
            <a:r>
              <a:rPr lang="en-GB" dirty="0" smtClean="0"/>
              <a:t>22 – ere/</a:t>
            </a:r>
            <a:r>
              <a:rPr lang="en-GB" dirty="0" err="1" smtClean="0"/>
              <a:t>eer</a:t>
            </a:r>
            <a:r>
              <a:rPr lang="en-GB" dirty="0" smtClean="0"/>
              <a:t>  are/ear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828" y="908720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Phonics in Year 2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81844" y="2060848"/>
            <a:ext cx="105851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Suffixes</a:t>
            </a:r>
          </a:p>
          <a:p>
            <a:r>
              <a:rPr lang="en-GB" dirty="0" smtClean="0"/>
              <a:t>-</a:t>
            </a:r>
            <a:r>
              <a:rPr lang="en-GB" dirty="0" err="1" smtClean="0"/>
              <a:t>ing</a:t>
            </a:r>
            <a:endParaRPr lang="en-GB" dirty="0" smtClean="0"/>
          </a:p>
          <a:p>
            <a:r>
              <a:rPr lang="en-GB" dirty="0" smtClean="0"/>
              <a:t>-</a:t>
            </a:r>
            <a:r>
              <a:rPr lang="en-GB" dirty="0" err="1" smtClean="0"/>
              <a:t>ed</a:t>
            </a:r>
            <a:endParaRPr lang="en-GB" dirty="0" smtClean="0"/>
          </a:p>
          <a:p>
            <a:r>
              <a:rPr lang="en-GB" dirty="0" smtClean="0"/>
              <a:t>-s</a:t>
            </a:r>
          </a:p>
          <a:p>
            <a:r>
              <a:rPr lang="en-GB" dirty="0" smtClean="0"/>
              <a:t>-</a:t>
            </a:r>
            <a:r>
              <a:rPr lang="en-GB" dirty="0" err="1" smtClean="0"/>
              <a:t>es</a:t>
            </a:r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Prefixes</a:t>
            </a:r>
          </a:p>
          <a:p>
            <a:r>
              <a:rPr lang="en-GB" dirty="0"/>
              <a:t>r</a:t>
            </a:r>
            <a:r>
              <a:rPr lang="en-GB" dirty="0" smtClean="0"/>
              <a:t>e-</a:t>
            </a:r>
          </a:p>
          <a:p>
            <a:r>
              <a:rPr lang="en-GB" dirty="0" smtClean="0"/>
              <a:t>un-</a:t>
            </a:r>
          </a:p>
          <a:p>
            <a:endParaRPr lang="en-GB" dirty="0" smtClean="0"/>
          </a:p>
          <a:p>
            <a:r>
              <a:rPr lang="en-GB" dirty="0" smtClean="0"/>
              <a:t>Prefix, root suffix</a:t>
            </a:r>
          </a:p>
        </p:txBody>
      </p:sp>
    </p:spTree>
    <p:extLst>
      <p:ext uri="{BB962C8B-B14F-4D97-AF65-F5344CB8AC3E}">
        <p14:creationId xmlns:p14="http://schemas.microsoft.com/office/powerpoint/2010/main" val="1310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3"/>
          <p:cNvSpPr txBox="1">
            <a:spLocks/>
          </p:cNvSpPr>
          <p:nvPr/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Alphabet song</a:t>
            </a:r>
          </a:p>
          <a:p>
            <a:r>
              <a:rPr lang="en-US" dirty="0" smtClean="0"/>
              <a:t>Revision</a:t>
            </a:r>
          </a:p>
          <a:p>
            <a:r>
              <a:rPr lang="en-US" dirty="0" smtClean="0"/>
              <a:t>Highlighting the phoneme</a:t>
            </a:r>
          </a:p>
          <a:p>
            <a:r>
              <a:rPr lang="en-US" dirty="0" smtClean="0"/>
              <a:t>Blending</a:t>
            </a:r>
          </a:p>
          <a:p>
            <a:r>
              <a:rPr lang="en-US" dirty="0" smtClean="0"/>
              <a:t>Spelling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Follow up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913" y="524861"/>
            <a:ext cx="921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 typical Bug Club lesson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56" y="148031"/>
            <a:ext cx="4604187" cy="2933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439" y="3284984"/>
            <a:ext cx="2445071" cy="34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868" y="83671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Phonics Terminology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82960" y="1988840"/>
            <a:ext cx="9433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Phoneme </a:t>
            </a:r>
            <a:r>
              <a:rPr lang="en-GB" dirty="0"/>
              <a:t>- the smallest unit of sound as it is </a:t>
            </a:r>
            <a:r>
              <a:rPr lang="en-GB" dirty="0" smtClean="0"/>
              <a:t>spoken</a:t>
            </a:r>
          </a:p>
          <a:p>
            <a:endParaRPr lang="en-GB" dirty="0"/>
          </a:p>
          <a:p>
            <a:r>
              <a:rPr lang="en-GB" b="1" dirty="0"/>
              <a:t>Grapheme </a:t>
            </a:r>
            <a:r>
              <a:rPr lang="en-GB" dirty="0"/>
              <a:t>-  a written symbol that represents a sound (phoneme) that's either one letter or a sequence of </a:t>
            </a:r>
            <a:r>
              <a:rPr lang="en-GB" dirty="0" smtClean="0"/>
              <a:t>letters</a:t>
            </a:r>
          </a:p>
          <a:p>
            <a:endParaRPr lang="en-GB" dirty="0"/>
          </a:p>
          <a:p>
            <a:r>
              <a:rPr lang="en-GB" b="1" dirty="0"/>
              <a:t>Digraph </a:t>
            </a:r>
            <a:r>
              <a:rPr lang="en-GB" dirty="0"/>
              <a:t>- two letters that work together to make the same sound (</a:t>
            </a:r>
            <a:r>
              <a:rPr lang="en-GB" dirty="0" err="1"/>
              <a:t>ch</a:t>
            </a:r>
            <a:r>
              <a:rPr lang="en-GB" dirty="0"/>
              <a:t>, </a:t>
            </a:r>
            <a:r>
              <a:rPr lang="en-GB" dirty="0" err="1"/>
              <a:t>sh</a:t>
            </a:r>
            <a:r>
              <a:rPr lang="en-GB" dirty="0"/>
              <a:t>, </a:t>
            </a:r>
            <a:r>
              <a:rPr lang="en-GB" dirty="0" err="1" smtClean="0"/>
              <a:t>ph</a:t>
            </a:r>
            <a:r>
              <a:rPr lang="en-GB" dirty="0" smtClean="0"/>
              <a:t>)</a:t>
            </a:r>
          </a:p>
          <a:p>
            <a:r>
              <a:rPr lang="en-GB" b="1" dirty="0" smtClean="0"/>
              <a:t>Vowel </a:t>
            </a:r>
            <a:r>
              <a:rPr lang="en-GB" b="1" dirty="0"/>
              <a:t>digraph </a:t>
            </a:r>
            <a:r>
              <a:rPr lang="en-GB" dirty="0"/>
              <a:t>- a digraph in which at least one of the letters is a vowel: </a:t>
            </a:r>
            <a:r>
              <a:rPr lang="en-GB" dirty="0" smtClean="0"/>
              <a:t>b</a:t>
            </a:r>
            <a:r>
              <a:rPr lang="en-GB" b="1" dirty="0" smtClean="0"/>
              <a:t>oa</a:t>
            </a:r>
            <a:r>
              <a:rPr lang="en-GB" dirty="0" smtClean="0"/>
              <a:t>t </a:t>
            </a:r>
            <a:r>
              <a:rPr lang="en-GB" dirty="0"/>
              <a:t>or </a:t>
            </a:r>
            <a:r>
              <a:rPr lang="en-GB" dirty="0" smtClean="0"/>
              <a:t>d</a:t>
            </a:r>
            <a:r>
              <a:rPr lang="en-GB" b="1" dirty="0" smtClean="0"/>
              <a:t>ay</a:t>
            </a:r>
          </a:p>
          <a:p>
            <a:r>
              <a:rPr lang="en-GB" b="1" dirty="0" smtClean="0"/>
              <a:t>Consonant </a:t>
            </a:r>
            <a:r>
              <a:rPr lang="en-GB" b="1" dirty="0"/>
              <a:t>digraph </a:t>
            </a:r>
            <a:r>
              <a:rPr lang="en-GB" dirty="0"/>
              <a:t>- two consonants which can go together: </a:t>
            </a:r>
            <a:r>
              <a:rPr lang="en-GB" b="1" dirty="0"/>
              <a:t>sh</a:t>
            </a:r>
            <a:r>
              <a:rPr lang="en-GB" dirty="0"/>
              <a:t>op or </a:t>
            </a:r>
            <a:r>
              <a:rPr lang="en-GB" b="1" dirty="0"/>
              <a:t>th</a:t>
            </a:r>
            <a:r>
              <a:rPr lang="en-GB" dirty="0"/>
              <a:t>in.</a:t>
            </a:r>
          </a:p>
          <a:p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55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852" y="1700808"/>
            <a:ext cx="103691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Split digraph </a:t>
            </a:r>
            <a:r>
              <a:rPr lang="en-GB" dirty="0"/>
              <a:t> (sometimes called 'magic e') - two letters that work together </a:t>
            </a:r>
            <a:r>
              <a:rPr lang="en-GB" dirty="0" smtClean="0"/>
              <a:t>to </a:t>
            </a:r>
            <a:r>
              <a:rPr lang="en-GB" dirty="0"/>
              <a:t>make the same sound, separated by another letter in the same word. This </a:t>
            </a:r>
            <a:r>
              <a:rPr lang="en-GB" dirty="0" smtClean="0"/>
              <a:t>enables children </a:t>
            </a:r>
            <a:r>
              <a:rPr lang="en-GB" dirty="0"/>
              <a:t>to understand the difference in vowel sounds between, for example</a:t>
            </a:r>
            <a:r>
              <a:rPr lang="en-GB" dirty="0" smtClean="0"/>
              <a:t>, </a:t>
            </a:r>
            <a:r>
              <a:rPr lang="en-GB" dirty="0"/>
              <a:t>grip/gripe, cop/cope, </a:t>
            </a:r>
            <a:r>
              <a:rPr lang="en-GB" dirty="0" smtClean="0"/>
              <a:t>tap/tape</a:t>
            </a:r>
          </a:p>
          <a:p>
            <a:endParaRPr lang="en-GB" dirty="0"/>
          </a:p>
          <a:p>
            <a:r>
              <a:rPr lang="en-GB" b="1" dirty="0" err="1"/>
              <a:t>Trigraph</a:t>
            </a:r>
            <a:r>
              <a:rPr lang="en-GB" b="1" dirty="0"/>
              <a:t> </a:t>
            </a:r>
            <a:r>
              <a:rPr lang="en-GB" dirty="0"/>
              <a:t>- three letters that work together to make the same sound (</a:t>
            </a:r>
            <a:r>
              <a:rPr lang="en-GB" dirty="0" err="1"/>
              <a:t>igh</a:t>
            </a:r>
            <a:r>
              <a:rPr lang="en-GB" dirty="0"/>
              <a:t>, ore, ear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b="1" dirty="0"/>
              <a:t>Pure sound </a:t>
            </a:r>
            <a:r>
              <a:rPr lang="en-GB" dirty="0"/>
              <a:t>- it's the skill of pronouncing each letter sound clearly and distinctly without adding additional sounds to the end e.g. 'f' not '</a:t>
            </a:r>
            <a:r>
              <a:rPr lang="en-GB" dirty="0" err="1"/>
              <a:t>fuh</a:t>
            </a:r>
            <a:r>
              <a:rPr lang="en-GB" dirty="0"/>
              <a:t>.‘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64557" y="692696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Phonics Terminology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722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04" y="620688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Phonics Terminology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93812" y="1916832"/>
            <a:ext cx="96490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Blend</a:t>
            </a:r>
            <a:r>
              <a:rPr lang="en-GB" dirty="0"/>
              <a:t> - this is when you say the individual sounds that make up a word and then merge or blend them together to say the word as used when </a:t>
            </a:r>
            <a:r>
              <a:rPr lang="en-GB" dirty="0" smtClean="0"/>
              <a:t>reading</a:t>
            </a:r>
          </a:p>
          <a:p>
            <a:endParaRPr lang="en-GB" dirty="0"/>
          </a:p>
          <a:p>
            <a:r>
              <a:rPr lang="en-GB" b="1" dirty="0"/>
              <a:t>Segment</a:t>
            </a:r>
            <a:r>
              <a:rPr lang="en-GB" dirty="0"/>
              <a:t> - it's the opposite of blending as it means splitting a word up into individual sounds when spelling and writing.</a:t>
            </a: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1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358" y="764704"/>
            <a:ext cx="936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Phonics Screening Check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3852" y="213285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For all Year 1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Takes place in June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Tested on normal and ‘alien’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All words must be blended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Children are allowed to self correct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Administered individually by Mrs </a:t>
            </a:r>
            <a:r>
              <a:rPr lang="en-GB" dirty="0" err="1"/>
              <a:t>Tite</a:t>
            </a:r>
            <a:r>
              <a:rPr lang="en-GB" dirty="0"/>
              <a:t> and Mrs </a:t>
            </a:r>
            <a:r>
              <a:rPr lang="en-GB" dirty="0" smtClean="0"/>
              <a:t>Thorn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Historically the pass mark is 32/40 but this is announced after all results have been submitted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Pass or Fail – parents will receive a 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children who fail will be offered additional support in school and will resit the test the following year</a:t>
            </a:r>
          </a:p>
        </p:txBody>
      </p:sp>
    </p:spTree>
    <p:extLst>
      <p:ext uri="{BB962C8B-B14F-4D97-AF65-F5344CB8AC3E}">
        <p14:creationId xmlns:p14="http://schemas.microsoft.com/office/powerpoint/2010/main" val="16143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820" y="476672"/>
            <a:ext cx="1000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What can you do at home?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09836" y="1844824"/>
            <a:ext cx="9865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Help your child to complete any Phonics homework they bring home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Encourage your child to use their phonics when they are reading at home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Useful websites: phonicsplay.co.uk</a:t>
            </a:r>
          </a:p>
          <a:p>
            <a:r>
              <a:rPr lang="en-GB" dirty="0"/>
              <a:t>	</a:t>
            </a:r>
            <a:r>
              <a:rPr lang="en-GB" dirty="0" smtClean="0"/>
              <a:t>	   topmarks.co.uk</a:t>
            </a:r>
          </a:p>
          <a:p>
            <a:r>
              <a:rPr lang="en-GB" dirty="0"/>
              <a:t>	</a:t>
            </a:r>
            <a:r>
              <a:rPr lang="en-GB" dirty="0" smtClean="0"/>
              <a:t>	   phonicsbloom.com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7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Phonics</a:t>
            </a:r>
            <a:endParaRPr lang="en-US" dirty="0"/>
          </a:p>
          <a:p>
            <a:r>
              <a:rPr lang="en-US" dirty="0" smtClean="0"/>
              <a:t>Reading</a:t>
            </a:r>
            <a:endParaRPr lang="en-US" dirty="0"/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Speaking and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Expectations – </a:t>
            </a:r>
            <a:r>
              <a:rPr lang="en-GB" dirty="0" smtClean="0"/>
              <a:t>Reception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Hold a pencil effectively in preparation for fluent writing</a:t>
            </a:r>
          </a:p>
          <a:p>
            <a:r>
              <a:rPr lang="en-GB" dirty="0" smtClean="0"/>
              <a:t>Develop the foundations of a handwriting style which is fast, accurate and efficient.</a:t>
            </a:r>
          </a:p>
          <a:p>
            <a:r>
              <a:rPr lang="en-GB" dirty="0" smtClean="0"/>
              <a:t>Form lower-case and capital letters correctly.</a:t>
            </a:r>
          </a:p>
          <a:p>
            <a:r>
              <a:rPr lang="en-GB" dirty="0" smtClean="0"/>
              <a:t>Spell words by identifying sounds in them and representing the sounds with a letter or letters.</a:t>
            </a:r>
          </a:p>
          <a:p>
            <a:r>
              <a:rPr lang="en-GB" dirty="0" smtClean="0"/>
              <a:t>Write simple phrases and sentences that can be read by others.</a:t>
            </a:r>
          </a:p>
          <a:p>
            <a:r>
              <a:rPr lang="en-GB" dirty="0" smtClean="0"/>
              <a:t>Use capitals and full stops </a:t>
            </a:r>
          </a:p>
          <a:p>
            <a:r>
              <a:rPr lang="en-GB" dirty="0" smtClean="0"/>
              <a:t>Re-read what they have written to check that it makes sense. </a:t>
            </a:r>
          </a:p>
          <a:p>
            <a:pPr marL="0" indent="0">
              <a:buNone/>
            </a:pPr>
            <a:r>
              <a:rPr lang="en-GB" sz="1800" i="1" dirty="0" smtClean="0"/>
              <a:t>(Taken from Development Matters Statements and ELG statements)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1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820" y="764704"/>
            <a:ext cx="10297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Writing Expectations – Year 1 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00567" y="1484784"/>
            <a:ext cx="94330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Posture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Capital 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Lower case 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Handwriting ‘families’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Phonemes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Alphabet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Syllables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-s and –</a:t>
            </a:r>
            <a:r>
              <a:rPr lang="en-GB" dirty="0" err="1" smtClean="0"/>
              <a:t>es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Alternative Spellings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-</a:t>
            </a:r>
            <a:r>
              <a:rPr lang="en-GB" dirty="0" err="1" smtClean="0"/>
              <a:t>ing</a:t>
            </a:r>
            <a:r>
              <a:rPr lang="en-GB" dirty="0" smtClean="0"/>
              <a:t> –</a:t>
            </a:r>
            <a:r>
              <a:rPr lang="en-GB" dirty="0" err="1" smtClean="0"/>
              <a:t>ed</a:t>
            </a:r>
            <a:r>
              <a:rPr lang="en-GB" dirty="0" smtClean="0"/>
              <a:t> –</a:t>
            </a:r>
            <a:r>
              <a:rPr lang="en-GB" dirty="0" err="1" smtClean="0"/>
              <a:t>er</a:t>
            </a:r>
            <a:r>
              <a:rPr lang="en-GB" dirty="0" smtClean="0"/>
              <a:t> –</a:t>
            </a:r>
            <a:r>
              <a:rPr lang="en-GB" dirty="0" err="1" smtClean="0"/>
              <a:t>est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Oral composition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Recount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5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04" y="692696"/>
            <a:ext cx="1036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Writing Expectations – Year 1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21804" y="1700808"/>
            <a:ext cx="10585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Spaces between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Using ‘and’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Sentence punctuation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Using suffixes –s –</a:t>
            </a:r>
            <a:r>
              <a:rPr lang="en-GB" dirty="0" err="1" smtClean="0"/>
              <a:t>es</a:t>
            </a:r>
            <a:r>
              <a:rPr lang="en-GB" dirty="0" smtClean="0"/>
              <a:t> –</a:t>
            </a:r>
            <a:r>
              <a:rPr lang="en-GB" dirty="0" err="1" smtClean="0"/>
              <a:t>ed</a:t>
            </a:r>
            <a:r>
              <a:rPr lang="en-GB" dirty="0" smtClean="0"/>
              <a:t> –</a:t>
            </a:r>
            <a:r>
              <a:rPr lang="en-GB" dirty="0" err="1" smtClean="0"/>
              <a:t>er</a:t>
            </a:r>
            <a:r>
              <a:rPr lang="en-GB" dirty="0"/>
              <a:t> </a:t>
            </a:r>
            <a:r>
              <a:rPr lang="en-GB" dirty="0" smtClean="0"/>
              <a:t>–</a:t>
            </a:r>
            <a:r>
              <a:rPr lang="en-GB" dirty="0" err="1" smtClean="0"/>
              <a:t>ing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Prefix 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Developing narrative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Proofreading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5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820" y="764704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Writing Expectations  - Year 2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37828" y="1916832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Homophones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Spellings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Pencil grip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Spelling suffixes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Contractions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Common exception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Legible handwriting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Consistency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Joining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Spacing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Sentence types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0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796" y="620688"/>
            <a:ext cx="10009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Writing Expectations – Year 2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37828" y="1916832"/>
            <a:ext cx="102251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Word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Sentence demarcation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Standard English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Sentence composition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Coordination of clauses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Drafting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Writing narratives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Writing a recount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Writing poetry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Subordination of clauses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Proofreading</a:t>
            </a:r>
          </a:p>
        </p:txBody>
      </p:sp>
    </p:spTree>
    <p:extLst>
      <p:ext uri="{BB962C8B-B14F-4D97-AF65-F5344CB8AC3E}">
        <p14:creationId xmlns:p14="http://schemas.microsoft.com/office/powerpoint/2010/main" val="1206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828" y="908720"/>
            <a:ext cx="9721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Punctuation and Grammar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37828" y="1988840"/>
            <a:ext cx="95770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defRPr/>
            </a:pPr>
            <a:r>
              <a:rPr lang="en-GB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Terminology taught at </a:t>
            </a:r>
            <a:r>
              <a:rPr lang="en-GB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Reception:</a:t>
            </a:r>
          </a:p>
          <a:p>
            <a:pPr marL="274320" indent="-274320">
              <a:defRPr/>
            </a:pP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Word  sentence  letter  capital letter   lower case letter   </a:t>
            </a:r>
          </a:p>
          <a:p>
            <a:pPr marL="274320" indent="-274320">
              <a:defRPr/>
            </a:pP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finger space   full stop   question mark   exclamation mark</a:t>
            </a:r>
            <a:endParaRPr lang="en-GB" dirty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>
              <a:defRPr/>
            </a:pPr>
            <a:endParaRPr lang="en-GB" b="1" dirty="0" smtClean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>
              <a:defRPr/>
            </a:pPr>
            <a:r>
              <a:rPr lang="en-GB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Terminology </a:t>
            </a:r>
            <a:r>
              <a:rPr lang="en-GB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taught at Year 1</a:t>
            </a:r>
            <a:r>
              <a:rPr lang="en-GB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:</a:t>
            </a:r>
            <a:endParaRPr lang="en-GB" dirty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Word </a:t>
            </a: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GB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sentence  </a:t>
            </a: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letter   capital </a:t>
            </a:r>
            <a:r>
              <a:rPr lang="en-GB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letter  </a:t>
            </a: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full </a:t>
            </a:r>
            <a:r>
              <a:rPr lang="en-GB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stop </a:t>
            </a: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GB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punctuation  singular  </a:t>
            </a: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plural   question </a:t>
            </a:r>
            <a:r>
              <a:rPr lang="en-GB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mark  </a:t>
            </a: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exclamation mark</a:t>
            </a:r>
          </a:p>
          <a:p>
            <a:pPr>
              <a:defRPr/>
            </a:pPr>
            <a:endParaRPr lang="en-GB" dirty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>
              <a:defRPr/>
            </a:pPr>
            <a:r>
              <a:rPr lang="en-GB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Terminology taught at Year 2</a:t>
            </a:r>
            <a:r>
              <a:rPr lang="en-GB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defRPr/>
            </a:pP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Noun   </a:t>
            </a:r>
            <a:r>
              <a:rPr lang="en-GB" dirty="0" err="1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noun</a:t>
            </a:r>
            <a:r>
              <a:rPr lang="en-GB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phrase  </a:t>
            </a: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statement   question   exclamation  </a:t>
            </a:r>
            <a:r>
              <a:rPr lang="en-GB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command  </a:t>
            </a: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compound   suffix   adjective   adverb   verb </a:t>
            </a:r>
            <a:r>
              <a:rPr lang="en-GB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tense (past and present) apostrophe  </a:t>
            </a: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en-GB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comma  </a:t>
            </a:r>
            <a:endParaRPr lang="en-GB" dirty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812" y="692696"/>
            <a:ext cx="1036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What can you do at home?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93812" y="1916832"/>
            <a:ext cx="1044116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+mj-lt"/>
              </a:rPr>
              <a:t>Full sentences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+mj-lt"/>
              </a:rPr>
              <a:t>Talk for writing </a:t>
            </a:r>
            <a:endParaRPr lang="en-GB" altLang="en-US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+mj-lt"/>
              </a:rPr>
              <a:t>Add </a:t>
            </a:r>
            <a:r>
              <a:rPr lang="en-GB" altLang="en-US" dirty="0">
                <a:latin typeface="+mj-lt"/>
              </a:rPr>
              <a:t>interest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+mj-lt"/>
              </a:rPr>
              <a:t>	The man ran to his house.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+mj-lt"/>
              </a:rPr>
              <a:t>	The </a:t>
            </a:r>
            <a:r>
              <a:rPr lang="en-GB" altLang="en-US" dirty="0">
                <a:solidFill>
                  <a:srgbClr val="FF3300"/>
                </a:solidFill>
                <a:latin typeface="+mj-lt"/>
              </a:rPr>
              <a:t>tall</a:t>
            </a:r>
            <a:r>
              <a:rPr lang="en-GB" altLang="en-US" dirty="0">
                <a:latin typeface="+mj-lt"/>
              </a:rPr>
              <a:t>, </a:t>
            </a:r>
            <a:r>
              <a:rPr lang="en-GB" altLang="en-US" dirty="0">
                <a:solidFill>
                  <a:srgbClr val="FF3300"/>
                </a:solidFill>
                <a:latin typeface="+mj-lt"/>
              </a:rPr>
              <a:t>young</a:t>
            </a:r>
            <a:r>
              <a:rPr lang="en-GB" altLang="en-US" dirty="0">
                <a:latin typeface="+mj-lt"/>
              </a:rPr>
              <a:t> man ran </a:t>
            </a:r>
            <a:r>
              <a:rPr lang="en-GB" altLang="en-US" dirty="0">
                <a:solidFill>
                  <a:srgbClr val="008000"/>
                </a:solidFill>
                <a:latin typeface="+mj-lt"/>
              </a:rPr>
              <a:t>quickly</a:t>
            </a:r>
            <a:r>
              <a:rPr lang="en-GB" altLang="en-US" dirty="0">
                <a:latin typeface="+mj-lt"/>
              </a:rPr>
              <a:t> to his </a:t>
            </a:r>
            <a:r>
              <a:rPr lang="en-GB" altLang="en-US" dirty="0">
                <a:solidFill>
                  <a:srgbClr val="FF3300"/>
                </a:solidFill>
                <a:latin typeface="+mj-lt"/>
              </a:rPr>
              <a:t>large</a:t>
            </a:r>
            <a:r>
              <a:rPr lang="en-GB" altLang="en-US" dirty="0">
                <a:latin typeface="+mj-lt"/>
              </a:rPr>
              <a:t>, </a:t>
            </a:r>
            <a:r>
              <a:rPr lang="en-GB" altLang="en-US" dirty="0">
                <a:solidFill>
                  <a:srgbClr val="FF3300"/>
                </a:solidFill>
                <a:latin typeface="+mj-lt"/>
              </a:rPr>
              <a:t>red</a:t>
            </a:r>
            <a:r>
              <a:rPr lang="en-GB" altLang="en-US" dirty="0">
                <a:latin typeface="+mj-lt"/>
              </a:rPr>
              <a:t> house.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+mj-lt"/>
              </a:rPr>
              <a:t>Sentence starters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+mj-lt"/>
              </a:rPr>
              <a:t>Conjunctions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+mj-lt"/>
              </a:rPr>
              <a:t>Complete </a:t>
            </a:r>
            <a:r>
              <a:rPr lang="en-GB" altLang="en-US" dirty="0">
                <a:latin typeface="+mj-lt"/>
              </a:rPr>
              <a:t>texts – the more they read the better their vocabulary and writing imagination will be.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02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04" y="692696"/>
            <a:ext cx="10009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Year 2 SPAG Test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21804" y="1595021"/>
            <a:ext cx="10153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Spelling, Punctuation and </a:t>
            </a:r>
            <a:r>
              <a:rPr lang="en-GB" dirty="0" smtClean="0"/>
              <a:t>Grammar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What type of word is underlined in the sentence below? </a:t>
            </a:r>
          </a:p>
          <a:p>
            <a:pPr>
              <a:defRPr/>
            </a:pPr>
            <a:r>
              <a:rPr lang="en-GB" dirty="0"/>
              <a:t>Poppy held the baby rabbit </a:t>
            </a:r>
            <a:r>
              <a:rPr lang="en-GB" u="sng" dirty="0"/>
              <a:t>gently</a:t>
            </a:r>
            <a:r>
              <a:rPr lang="en-GB" dirty="0"/>
              <a:t> in her arms. </a:t>
            </a: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What type of word is brave in the sentence below?</a:t>
            </a:r>
          </a:p>
          <a:p>
            <a:pPr>
              <a:defRPr/>
            </a:pPr>
            <a:r>
              <a:rPr lang="en-GB" dirty="0"/>
              <a:t>The brave mouse marched up to the lion</a:t>
            </a:r>
            <a:r>
              <a:rPr lang="en-GB" dirty="0" smtClean="0"/>
              <a:t>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Tick the sentence that is a </a:t>
            </a:r>
            <a:r>
              <a:rPr lang="en-GB" b="1" dirty="0"/>
              <a:t>statement</a:t>
            </a:r>
            <a:r>
              <a:rPr lang="en-GB" dirty="0"/>
              <a:t>. </a:t>
            </a:r>
          </a:p>
          <a:p>
            <a:pPr>
              <a:defRPr/>
            </a:pPr>
            <a:r>
              <a:rPr lang="en-GB" dirty="0"/>
              <a:t>What an interesting painting!</a:t>
            </a:r>
          </a:p>
          <a:p>
            <a:pPr>
              <a:defRPr/>
            </a:pPr>
            <a:r>
              <a:rPr lang="en-GB" dirty="0"/>
              <a:t> Can you collect the crayons, please? </a:t>
            </a:r>
          </a:p>
          <a:p>
            <a:pPr>
              <a:defRPr/>
            </a:pPr>
            <a:r>
              <a:rPr lang="en-GB" dirty="0"/>
              <a:t>James washed the paintbrushes. </a:t>
            </a:r>
          </a:p>
          <a:p>
            <a:pPr>
              <a:defRPr/>
            </a:pPr>
            <a:r>
              <a:rPr lang="en-GB" dirty="0"/>
              <a:t>Check that your tables are clean. </a:t>
            </a:r>
            <a:endParaRPr lang="en-GB" dirty="0" smtClean="0"/>
          </a:p>
          <a:p>
            <a:pPr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9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828" y="908720"/>
            <a:ext cx="936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Spellings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81844" y="2204864"/>
            <a:ext cx="964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</a:rPr>
              <a:t>Key words</a:t>
            </a:r>
          </a:p>
          <a:p>
            <a:pPr>
              <a:defRPr/>
            </a:pPr>
            <a:endParaRPr lang="en-GB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</a:rPr>
              <a:t>Word families – linked to phonics learning</a:t>
            </a:r>
          </a:p>
          <a:p>
            <a:pPr marL="274320" indent="-274320">
              <a:defRPr/>
            </a:pPr>
            <a:endParaRPr lang="en-GB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</a:rPr>
              <a:t>Spelling tests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9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36" y="764704"/>
            <a:ext cx="907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Speech and Language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3852" y="1988840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entury Gothic" panose="020B0502020202020204" pitchFamily="34" charset="0"/>
              </a:rPr>
              <a:t>Not interrupt when someone is speaking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entury Gothic" panose="020B0502020202020204" pitchFamily="34" charset="0"/>
              </a:rPr>
              <a:t>Respond appropriately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entury Gothic" panose="020B0502020202020204" pitchFamily="34" charset="0"/>
              </a:rPr>
              <a:t>Look at who is speaking and look at the audience when speaking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entury Gothic" panose="020B0502020202020204" pitchFamily="34" charset="0"/>
              </a:rPr>
              <a:t>Speak correctly in full sentences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entury Gothic" panose="020B0502020202020204" pitchFamily="34" charset="0"/>
              </a:rPr>
              <a:t>Concentrate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entury Gothic" panose="020B0502020202020204" pitchFamily="34" charset="0"/>
              </a:rPr>
              <a:t>Be audible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entury Gothic" panose="020B0502020202020204" pitchFamily="34" charset="0"/>
              </a:rPr>
              <a:t>Follow instructions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entury Gothic" panose="020B0502020202020204" pitchFamily="34" charset="0"/>
              </a:rPr>
              <a:t>Talk on various subjects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Century Gothic" panose="020B0502020202020204" pitchFamily="34" charset="0"/>
              </a:rPr>
              <a:t>Show awareness of audience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9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Expectations – </a:t>
            </a:r>
            <a:r>
              <a:rPr lang="en-GB" dirty="0" smtClean="0"/>
              <a:t>Reception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Phonics</a:t>
            </a:r>
          </a:p>
          <a:p>
            <a:r>
              <a:rPr lang="en-GB" dirty="0" smtClean="0"/>
              <a:t>Blending</a:t>
            </a:r>
          </a:p>
          <a:p>
            <a:r>
              <a:rPr lang="en-GB" dirty="0" smtClean="0"/>
              <a:t>Segmenting</a:t>
            </a:r>
          </a:p>
          <a:p>
            <a:r>
              <a:rPr lang="en-GB" dirty="0" smtClean="0"/>
              <a:t>Phoneme</a:t>
            </a:r>
          </a:p>
          <a:p>
            <a:r>
              <a:rPr lang="en-GB" dirty="0" smtClean="0"/>
              <a:t>Grapheme</a:t>
            </a:r>
          </a:p>
          <a:p>
            <a:r>
              <a:rPr lang="en-GB" dirty="0" smtClean="0"/>
              <a:t>Diagraph</a:t>
            </a:r>
          </a:p>
          <a:p>
            <a:r>
              <a:rPr lang="en-GB" dirty="0" smtClean="0"/>
              <a:t>Tri-graph</a:t>
            </a:r>
          </a:p>
          <a:p>
            <a:r>
              <a:rPr lang="en-GB" dirty="0"/>
              <a:t>T</a:t>
            </a:r>
            <a:r>
              <a:rPr lang="en-GB" dirty="0" smtClean="0"/>
              <a:t>ricky words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2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Expectations – </a:t>
            </a:r>
            <a:r>
              <a:rPr lang="en-GB" dirty="0" smtClean="0"/>
              <a:t>Reception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Poems and rhymes </a:t>
            </a:r>
            <a:endParaRPr lang="en-GB" dirty="0" smtClean="0"/>
          </a:p>
          <a:p>
            <a:r>
              <a:rPr lang="en-GB" dirty="0" smtClean="0"/>
              <a:t>Picture </a:t>
            </a:r>
            <a:r>
              <a:rPr lang="en-GB" dirty="0"/>
              <a:t>books </a:t>
            </a:r>
            <a:endParaRPr lang="en-GB" dirty="0" smtClean="0"/>
          </a:p>
          <a:p>
            <a:r>
              <a:rPr lang="en-GB" dirty="0" smtClean="0"/>
              <a:t>Information books </a:t>
            </a:r>
          </a:p>
          <a:p>
            <a:r>
              <a:rPr lang="en-GB" dirty="0" smtClean="0"/>
              <a:t>Reading </a:t>
            </a:r>
            <a:r>
              <a:rPr lang="en-GB" dirty="0"/>
              <a:t>sentences and captions containing sounds and tricky words that have been taught. </a:t>
            </a:r>
          </a:p>
          <a:p>
            <a:r>
              <a:rPr lang="en-GB" dirty="0"/>
              <a:t>Talking about events in the story and making predictions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Talking about favourite books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1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Expectations – Year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Phonics</a:t>
            </a:r>
          </a:p>
          <a:p>
            <a:r>
              <a:rPr lang="en-GB" dirty="0" smtClean="0"/>
              <a:t>Blending</a:t>
            </a:r>
          </a:p>
          <a:p>
            <a:r>
              <a:rPr lang="en-GB" dirty="0" smtClean="0"/>
              <a:t>Compound words</a:t>
            </a:r>
          </a:p>
          <a:p>
            <a:r>
              <a:rPr lang="en-GB" dirty="0" smtClean="0"/>
              <a:t>Syllables</a:t>
            </a:r>
          </a:p>
          <a:p>
            <a:r>
              <a:rPr lang="en-GB" dirty="0" smtClean="0"/>
              <a:t>Contractions</a:t>
            </a:r>
          </a:p>
          <a:p>
            <a:r>
              <a:rPr lang="en-GB" dirty="0" smtClean="0"/>
              <a:t>Prefixes</a:t>
            </a:r>
          </a:p>
          <a:p>
            <a:r>
              <a:rPr lang="en-GB" dirty="0" smtClean="0"/>
              <a:t>Suffixes</a:t>
            </a:r>
          </a:p>
          <a:p>
            <a:r>
              <a:rPr lang="en-GB" dirty="0" smtClean="0"/>
              <a:t>Reading with confidence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771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Expectations Year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Express preferences</a:t>
            </a:r>
          </a:p>
          <a:p>
            <a:r>
              <a:rPr lang="en-GB" sz="2000" dirty="0" smtClean="0"/>
              <a:t>Make links</a:t>
            </a:r>
          </a:p>
          <a:p>
            <a:r>
              <a:rPr lang="en-GB" sz="2000" dirty="0" smtClean="0"/>
              <a:t>Check for sense</a:t>
            </a:r>
          </a:p>
          <a:p>
            <a:r>
              <a:rPr lang="en-GB" sz="2000" dirty="0" smtClean="0"/>
              <a:t>Retelling</a:t>
            </a:r>
          </a:p>
          <a:p>
            <a:r>
              <a:rPr lang="en-GB" sz="2000" dirty="0" smtClean="0"/>
              <a:t>Knowledge, context and vocabulary</a:t>
            </a:r>
          </a:p>
          <a:p>
            <a:r>
              <a:rPr lang="en-GB" sz="2000" dirty="0" smtClean="0"/>
              <a:t>Prediction</a:t>
            </a:r>
          </a:p>
          <a:p>
            <a:r>
              <a:rPr lang="en-GB" sz="2000" dirty="0" smtClean="0"/>
              <a:t>Story characteristics</a:t>
            </a:r>
          </a:p>
          <a:p>
            <a:r>
              <a:rPr lang="en-GB" sz="2000" dirty="0" smtClean="0"/>
              <a:t>Inference</a:t>
            </a:r>
          </a:p>
          <a:p>
            <a:r>
              <a:rPr lang="en-GB" sz="2000" dirty="0" smtClean="0"/>
              <a:t>Explanation</a:t>
            </a:r>
          </a:p>
          <a:p>
            <a:r>
              <a:rPr lang="en-GB" sz="2000" dirty="0" smtClean="0"/>
              <a:t>Learning by Heart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069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Expectations – Year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Phonics knowledge</a:t>
            </a:r>
          </a:p>
          <a:p>
            <a:r>
              <a:rPr lang="en-GB" dirty="0" smtClean="0"/>
              <a:t>Alternative graphemes</a:t>
            </a:r>
          </a:p>
          <a:p>
            <a:r>
              <a:rPr lang="en-GB" dirty="0" smtClean="0"/>
              <a:t>Common exceptions words</a:t>
            </a:r>
          </a:p>
          <a:p>
            <a:r>
              <a:rPr lang="en-GB" dirty="0" smtClean="0"/>
              <a:t>Reading suffixes</a:t>
            </a:r>
          </a:p>
          <a:p>
            <a:r>
              <a:rPr lang="en-GB" dirty="0" smtClean="0"/>
              <a:t>Engagement with reading</a:t>
            </a:r>
          </a:p>
          <a:p>
            <a:r>
              <a:rPr lang="en-GB" dirty="0" smtClean="0"/>
              <a:t>Reading on sight</a:t>
            </a:r>
          </a:p>
          <a:p>
            <a:r>
              <a:rPr lang="en-GB" dirty="0" smtClean="0"/>
              <a:t>Reading fluency</a:t>
            </a:r>
          </a:p>
          <a:p>
            <a:r>
              <a:rPr lang="en-GB" dirty="0" smtClean="0"/>
              <a:t>Self-correction of reading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3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Expectations – Year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Reading poetry</a:t>
            </a:r>
          </a:p>
          <a:p>
            <a:r>
              <a:rPr lang="en-GB" dirty="0" smtClean="0"/>
              <a:t>Reading non fiction</a:t>
            </a:r>
          </a:p>
          <a:p>
            <a:r>
              <a:rPr lang="en-GB" dirty="0" smtClean="0"/>
              <a:t>Discuss stories read and heard</a:t>
            </a:r>
          </a:p>
          <a:p>
            <a:r>
              <a:rPr lang="en-GB" dirty="0" smtClean="0"/>
              <a:t>Breadth of genres</a:t>
            </a:r>
          </a:p>
          <a:p>
            <a:r>
              <a:rPr lang="en-GB" dirty="0" smtClean="0"/>
              <a:t>Recitation</a:t>
            </a:r>
          </a:p>
          <a:p>
            <a:r>
              <a:rPr lang="en-GB" dirty="0" smtClean="0"/>
              <a:t>Discuss sequences and links</a:t>
            </a:r>
          </a:p>
          <a:p>
            <a:r>
              <a:rPr lang="en-GB" dirty="0" smtClean="0"/>
              <a:t>Vocabulary and meaning</a:t>
            </a:r>
          </a:p>
          <a:p>
            <a:r>
              <a:rPr lang="en-GB" dirty="0" smtClean="0"/>
              <a:t>Inference and prediction</a:t>
            </a:r>
          </a:p>
          <a:p>
            <a:r>
              <a:rPr lang="en-GB" dirty="0" smtClean="0"/>
              <a:t>Literary 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1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27" y="429871"/>
            <a:ext cx="10157354" cy="14805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Phonics in </a:t>
            </a:r>
            <a:r>
              <a:rPr lang="en-US" dirty="0" smtClean="0"/>
              <a:t>Reception, Year </a:t>
            </a:r>
            <a:r>
              <a:rPr lang="en-US" dirty="0" smtClean="0"/>
              <a:t>1 and Year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3852" y="1628800"/>
            <a:ext cx="9649072" cy="521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Bug Club Overview</a:t>
            </a:r>
          </a:p>
          <a:p>
            <a:endParaRPr lang="en-GB" b="1" dirty="0" smtClean="0"/>
          </a:p>
          <a:p>
            <a:pPr>
              <a:lnSpc>
                <a:spcPct val="90000"/>
              </a:lnSpc>
              <a:defRPr/>
            </a:pP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Reception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Phases </a:t>
            </a:r>
            <a:r>
              <a:rPr lang="en-GB" altLang="en-US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 &amp; 3  to be completed by the end of the Autumn term 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Phase 4          Spring term onwards, and then consolidation </a:t>
            </a:r>
            <a:endParaRPr lang="en-GB" altLang="en-US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GB" altLang="en-US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Year 1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Phase 5 to be completed by May half term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Phase 6 may be taught after the Screening Check depending on the </a:t>
            </a:r>
            <a:r>
              <a:rPr lang="en-GB" altLang="en-US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cohort</a:t>
            </a:r>
          </a:p>
          <a:p>
            <a:pPr>
              <a:lnSpc>
                <a:spcPct val="90000"/>
              </a:lnSpc>
              <a:defRPr/>
            </a:pPr>
            <a:endParaRPr lang="en-GB" altLang="en-US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Year 2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Phase 6 (revision if necessary)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191</TotalTime>
  <Words>1411</Words>
  <Application>Microsoft Office PowerPoint</Application>
  <PresentationFormat>Custom</PresentationFormat>
  <Paragraphs>274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Tahoma</vt:lpstr>
      <vt:lpstr>Books 16x9</vt:lpstr>
      <vt:lpstr>Foundation Stage &amp; KS1 Information for Parents</vt:lpstr>
      <vt:lpstr>Objectives</vt:lpstr>
      <vt:lpstr>Reading Expectations – Reception </vt:lpstr>
      <vt:lpstr>Reading Expectations – Reception</vt:lpstr>
      <vt:lpstr>Reading Expectations – Year 1</vt:lpstr>
      <vt:lpstr>Reading Expectations Year 1</vt:lpstr>
      <vt:lpstr>Reading Expectations – Year 2</vt:lpstr>
      <vt:lpstr>Reading Expectations – Year 2</vt:lpstr>
      <vt:lpstr>Phonics in Reception, Year 1 and Year 2 </vt:lpstr>
      <vt:lpstr>Phonics in Reception </vt:lpstr>
      <vt:lpstr>Phonics in Reception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Expectations – Reception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Information Evening</dc:title>
  <dc:creator>LStrong</dc:creator>
  <cp:lastModifiedBy>CGunn</cp:lastModifiedBy>
  <cp:revision>33</cp:revision>
  <dcterms:created xsi:type="dcterms:W3CDTF">2022-03-07T13:59:12Z</dcterms:created>
  <dcterms:modified xsi:type="dcterms:W3CDTF">2022-04-28T18:02:15Z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